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6858000" cx="12192000"/>
  <p:notesSz cx="6858000" cy="9144000"/>
  <p:embeddedFontLst>
    <p:embeddedFont>
      <p:font typeface="Work Sans Medium"/>
      <p:regular r:id="rId24"/>
      <p:bold r:id="rId25"/>
      <p:italic r:id="rId26"/>
      <p:boldItalic r:id="rId27"/>
    </p:embeddedFont>
    <p:embeddedFont>
      <p:font typeface="DM Sans"/>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2" roundtripDataSignature="AMtx7mj7ntAKE5e56SrMkbKXe5hphQ6am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WorkSansMedium-regular.fntdata"/><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WorkSansMedium-italic.fntdata"/><Relationship Id="rId25" Type="http://schemas.openxmlformats.org/officeDocument/2006/relationships/font" Target="fonts/WorkSansMedium-bold.fntdata"/><Relationship Id="rId28" Type="http://schemas.openxmlformats.org/officeDocument/2006/relationships/font" Target="fonts/DMSans-regular.fntdata"/><Relationship Id="rId27" Type="http://schemas.openxmlformats.org/officeDocument/2006/relationships/font" Target="fonts/WorkSansMedium-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DMSans-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DMSans-boldItalic.fntdata"/><Relationship Id="rId30" Type="http://schemas.openxmlformats.org/officeDocument/2006/relationships/font" Target="fonts/DMSans-italic.fntdata"/><Relationship Id="rId11" Type="http://schemas.openxmlformats.org/officeDocument/2006/relationships/slide" Target="slides/slide7.xml"/><Relationship Id="rId10" Type="http://schemas.openxmlformats.org/officeDocument/2006/relationships/slide" Target="slides/slide6.xml"/><Relationship Id="rId32"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jpg>
</file>

<file path=ppt/media/image12.png>
</file>

<file path=ppt/media/image13.jpg>
</file>

<file path=ppt/media/image14.png>
</file>

<file path=ppt/media/image15.jpg>
</file>

<file path=ppt/media/image16.jpg>
</file>

<file path=ppt/media/image17.png>
</file>

<file path=ppt/media/image18.png>
</file>

<file path=ppt/media/image19.jpg>
</file>

<file path=ppt/media/image2.jpg>
</file>

<file path=ppt/media/image20.jpg>
</file>

<file path=ppt/media/image21.jpg>
</file>

<file path=ppt/media/image23.png>
</file>

<file path=ppt/media/image24.png>
</file>

<file path=ppt/media/image25.png>
</file>

<file path=ppt/media/image26.png>
</file>

<file path=ppt/media/image3.jp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CO"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 name="Google Shape;9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 name="Google Shape;96;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8" name="Google Shape;18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5" name="Google Shape;19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2" name="Google Shape;222;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 name="Google Shape;10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 name="Google Shape;11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apositiva de título">
  <p:cSld name="1_Diapositiva de título">
    <p:spTree>
      <p:nvGrpSpPr>
        <p:cNvPr id="15" name="Shape 15"/>
        <p:cNvGrpSpPr/>
        <p:nvPr/>
      </p:nvGrpSpPr>
      <p:grpSpPr>
        <a:xfrm>
          <a:off x="0" y="0"/>
          <a:ext cx="0" cy="0"/>
          <a:chOff x="0" y="0"/>
          <a:chExt cx="0" cy="0"/>
        </a:xfrm>
      </p:grpSpPr>
      <p:pic>
        <p:nvPicPr>
          <p:cNvPr descr="Interfaz de usuario gráfica, Texto, Aplicación&#10;&#10;Descripción generada automáticamente" id="16" name="Google Shape;16;p21"/>
          <p:cNvPicPr preferRelativeResize="0"/>
          <p:nvPr/>
        </p:nvPicPr>
        <p:blipFill rotWithShape="1">
          <a:blip r:embed="rId2">
            <a:alphaModFix/>
          </a:blip>
          <a:srcRect b="0" l="0" r="0" t="0"/>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62" name="Shape 62"/>
        <p:cNvGrpSpPr/>
        <p:nvPr/>
      </p:nvGrpSpPr>
      <p:grpSpPr>
        <a:xfrm>
          <a:off x="0" y="0"/>
          <a:ext cx="0" cy="0"/>
          <a:chOff x="0" y="0"/>
          <a:chExt cx="0" cy="0"/>
        </a:xfrm>
      </p:grpSpPr>
      <p:sp>
        <p:nvSpPr>
          <p:cNvPr id="63" name="Google Shape;63;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67" name="Shape 67"/>
        <p:cNvGrpSpPr/>
        <p:nvPr/>
      </p:nvGrpSpPr>
      <p:grpSpPr>
        <a:xfrm>
          <a:off x="0" y="0"/>
          <a:ext cx="0" cy="0"/>
          <a:chOff x="0" y="0"/>
          <a:chExt cx="0" cy="0"/>
        </a:xfrm>
      </p:grpSpPr>
      <p:sp>
        <p:nvSpPr>
          <p:cNvPr id="68" name="Google Shape;68;p3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3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0" name="Google Shape;70;p3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1" name="Google Shape;71;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74" name="Shape 74"/>
        <p:cNvGrpSpPr/>
        <p:nvPr/>
      </p:nvGrpSpPr>
      <p:grpSpPr>
        <a:xfrm>
          <a:off x="0" y="0"/>
          <a:ext cx="0" cy="0"/>
          <a:chOff x="0" y="0"/>
          <a:chExt cx="0" cy="0"/>
        </a:xfrm>
      </p:grpSpPr>
      <p:sp>
        <p:nvSpPr>
          <p:cNvPr id="75" name="Google Shape;75;p3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2"/>
          <p:cNvSpPr/>
          <p:nvPr>
            <p:ph idx="2" type="pic"/>
          </p:nvPr>
        </p:nvSpPr>
        <p:spPr>
          <a:xfrm>
            <a:off x="5183188" y="987425"/>
            <a:ext cx="6172200" cy="4873625"/>
          </a:xfrm>
          <a:prstGeom prst="rect">
            <a:avLst/>
          </a:prstGeom>
          <a:noFill/>
          <a:ln>
            <a:noFill/>
          </a:ln>
        </p:spPr>
      </p:sp>
      <p:sp>
        <p:nvSpPr>
          <p:cNvPr id="77" name="Google Shape;77;p3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8" name="Google Shape;78;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81" name="Shape 81"/>
        <p:cNvGrpSpPr/>
        <p:nvPr/>
      </p:nvGrpSpPr>
      <p:grpSpPr>
        <a:xfrm>
          <a:off x="0" y="0"/>
          <a:ext cx="0" cy="0"/>
          <a:chOff x="0" y="0"/>
          <a:chExt cx="0" cy="0"/>
        </a:xfrm>
      </p:grpSpPr>
      <p:sp>
        <p:nvSpPr>
          <p:cNvPr id="82" name="Google Shape;82;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3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87" name="Shape 87"/>
        <p:cNvGrpSpPr/>
        <p:nvPr/>
      </p:nvGrpSpPr>
      <p:grpSpPr>
        <a:xfrm>
          <a:off x="0" y="0"/>
          <a:ext cx="0" cy="0"/>
          <a:chOff x="0" y="0"/>
          <a:chExt cx="0" cy="0"/>
        </a:xfrm>
      </p:grpSpPr>
      <p:sp>
        <p:nvSpPr>
          <p:cNvPr id="88" name="Google Shape;88;p3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3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 name="Google Shape;90;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p:cSld name="Diseño personalizado">
    <p:bg>
      <p:bgPr>
        <a:blipFill>
          <a:blip r:embed="rId2">
            <a:alphaModFix/>
          </a:blip>
          <a:stretch>
            <a:fillRect/>
          </a:stretch>
        </a:blipFill>
      </p:bgPr>
    </p:bg>
    <p:spTree>
      <p:nvGrpSpPr>
        <p:cNvPr id="17" name="Shape 17"/>
        <p:cNvGrpSpPr/>
        <p:nvPr/>
      </p:nvGrpSpPr>
      <p:grpSpPr>
        <a:xfrm>
          <a:off x="0" y="0"/>
          <a:ext cx="0" cy="0"/>
          <a:chOff x="0" y="0"/>
          <a:chExt cx="0" cy="0"/>
        </a:xfrm>
      </p:grpSpPr>
      <p:sp>
        <p:nvSpPr>
          <p:cNvPr id="18" name="Google Shape;18;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Encabezado de sección">
  <p:cSld name="1_Encabezado de sección">
    <p:spTree>
      <p:nvGrpSpPr>
        <p:cNvPr id="22" name="Shape 22"/>
        <p:cNvGrpSpPr/>
        <p:nvPr/>
      </p:nvGrpSpPr>
      <p:grpSpPr>
        <a:xfrm>
          <a:off x="0" y="0"/>
          <a:ext cx="0" cy="0"/>
          <a:chOff x="0" y="0"/>
          <a:chExt cx="0" cy="0"/>
        </a:xfrm>
      </p:grpSpPr>
      <p:pic>
        <p:nvPicPr>
          <p:cNvPr id="23" name="Google Shape;23;p23"/>
          <p:cNvPicPr preferRelativeResize="0"/>
          <p:nvPr/>
        </p:nvPicPr>
        <p:blipFill rotWithShape="1">
          <a:blip r:embed="rId2">
            <a:alphaModFix/>
          </a:blip>
          <a:srcRect b="0" l="0" r="0" t="0"/>
          <a:stretch/>
        </p:blipFill>
        <p:spPr>
          <a:xfrm>
            <a:off x="11027833" y="317431"/>
            <a:ext cx="811391" cy="790587"/>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24" name="Shape 24"/>
        <p:cNvGrpSpPr/>
        <p:nvPr/>
      </p:nvGrpSpPr>
      <p:grpSpPr>
        <a:xfrm>
          <a:off x="0" y="0"/>
          <a:ext cx="0" cy="0"/>
          <a:chOff x="0" y="0"/>
          <a:chExt cx="0" cy="0"/>
        </a:xfrm>
      </p:grpSpPr>
      <p:sp>
        <p:nvSpPr>
          <p:cNvPr id="25" name="Google Shape;25;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28" name="Shape 28"/>
        <p:cNvGrpSpPr/>
        <p:nvPr/>
      </p:nvGrpSpPr>
      <p:grpSpPr>
        <a:xfrm>
          <a:off x="0" y="0"/>
          <a:ext cx="0" cy="0"/>
          <a:chOff x="0" y="0"/>
          <a:chExt cx="0" cy="0"/>
        </a:xfrm>
      </p:grpSpPr>
      <p:sp>
        <p:nvSpPr>
          <p:cNvPr id="29" name="Google Shape;29;p2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2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1" name="Google Shape;31;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34" name="Shape 34"/>
        <p:cNvGrpSpPr/>
        <p:nvPr/>
      </p:nvGrpSpPr>
      <p:grpSpPr>
        <a:xfrm>
          <a:off x="0" y="0"/>
          <a:ext cx="0" cy="0"/>
          <a:chOff x="0" y="0"/>
          <a:chExt cx="0" cy="0"/>
        </a:xfrm>
      </p:grpSpPr>
      <p:sp>
        <p:nvSpPr>
          <p:cNvPr id="35" name="Google Shape;35;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2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40" name="Shape 40"/>
        <p:cNvGrpSpPr/>
        <p:nvPr/>
      </p:nvGrpSpPr>
      <p:grpSpPr>
        <a:xfrm>
          <a:off x="0" y="0"/>
          <a:ext cx="0" cy="0"/>
          <a:chOff x="0" y="0"/>
          <a:chExt cx="0" cy="0"/>
        </a:xfrm>
      </p:grpSpPr>
      <p:sp>
        <p:nvSpPr>
          <p:cNvPr id="41" name="Google Shape;41;p2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3" name="Google Shape;43;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46" name="Shape 46"/>
        <p:cNvGrpSpPr/>
        <p:nvPr/>
      </p:nvGrpSpPr>
      <p:grpSpPr>
        <a:xfrm>
          <a:off x="0" y="0"/>
          <a:ext cx="0" cy="0"/>
          <a:chOff x="0" y="0"/>
          <a:chExt cx="0" cy="0"/>
        </a:xfrm>
      </p:grpSpPr>
      <p:sp>
        <p:nvSpPr>
          <p:cNvPr id="47" name="Google Shape;47;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2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2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53" name="Shape 53"/>
        <p:cNvGrpSpPr/>
        <p:nvPr/>
      </p:nvGrpSpPr>
      <p:grpSpPr>
        <a:xfrm>
          <a:off x="0" y="0"/>
          <a:ext cx="0" cy="0"/>
          <a:chOff x="0" y="0"/>
          <a:chExt cx="0" cy="0"/>
        </a:xfrm>
      </p:grpSpPr>
      <p:sp>
        <p:nvSpPr>
          <p:cNvPr id="54" name="Google Shape;54;p2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2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6" name="Google Shape;56;p2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2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8" name="Google Shape;58;p2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Pictures/Imagen2.png" TargetMode="External"/><Relationship Id="rId4" Type="http://schemas.openxmlformats.org/officeDocument/2006/relationships/hyperlink" Target="https://docs.google.com/document/d/1QkZ7WWZiGUmqZ70WMKk1HZH43xekb20a/edit?usp=sharing&amp;ouid=106337483190684096692&amp;rtpof=true&amp;sd=true" TargetMode="External"/><Relationship Id="rId5" Type="http://schemas.openxmlformats.org/officeDocument/2006/relationships/image" Target="../media/image7.png"/><Relationship Id="rId6"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Pictures/Imagen2.png" TargetMode="External"/><Relationship Id="rId4" Type="http://schemas.openxmlformats.org/officeDocument/2006/relationships/hyperlink" Target="https://drive.google.com/file/d/151jualnKd6Kgk_wU1xQnPg7rPO6HMPsI/view?usp=sharing" TargetMode="External"/><Relationship Id="rId5" Type="http://schemas.openxmlformats.org/officeDocument/2006/relationships/hyperlink" Target="https://docs.google.com/document/d/11AuSL4IokuNmXcoFyfejSGd_cxwFz-2a/edit?usp=sharing&amp;ouid=106337483190684096692&amp;rtpof=true&amp;sd=true" TargetMode="External"/><Relationship Id="rId6"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jpg"/><Relationship Id="rId4" Type="http://schemas.openxmlformats.org/officeDocument/2006/relationships/image" Target="../media/image6.jpg"/><Relationship Id="rId5" Type="http://schemas.openxmlformats.org/officeDocument/2006/relationships/image" Target="../media/image1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0.jpg"/><Relationship Id="rId4"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3.jpg"/><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9.jpg"/><Relationship Id="rId4" Type="http://schemas.openxmlformats.org/officeDocument/2006/relationships/image" Target="../media/image2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jpg"/><Relationship Id="rId4" Type="http://schemas.openxmlformats.org/officeDocument/2006/relationships/hyperlink" Target="https://drive.google.com/file/d/1oFd_3v4xeUBteMxFpjIGN2f5catYvE7K/view" TargetMode="External"/><Relationship Id="rId5" Type="http://schemas.openxmlformats.org/officeDocument/2006/relationships/hyperlink" Target="https://drive.google.com/file/d/1YTeYUmTfUsGH62vwoNDKDB2FRD5aY4Cf/view"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Pictures/Imagen2.png" TargetMode="External"/><Relationship Id="rId4" Type="http://schemas.openxmlformats.org/officeDocument/2006/relationships/hyperlink" Target="https://docs.google.com/spreadsheets/d/1f7tnnOKpb_2ppP3jluL55B02YG7nvNx5/edit?usp=drive_link&amp;ouid=106337483190684096692&amp;rtpof=true&amp;sd=true" TargetMode="External"/><Relationship Id="rId5"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www.udea.edu.co/wps/portal/udea/web/inicio/udea-noticias/udea-noticia/!ut/p/z0/fYy9DsIwEINfhaUjulBKgLFiQEIMDAi1t6AjidqDNtefgHh8WhgQC4tlf7INCBmgpwcXFFg8VUPOUZ9X6008SxO1VzrRKtWHZLGMt_PjScEO8H9heOBr22IKaMQH9wyQNdIFqu7WUaSo_02l1O7jR514CWyY-ki9156tjK0v7sWws2QHWnQyNVJJfWGC5ob5C9oj2kQ!/#:~:text=El%20sector%20agr%C3%ADcola%20en%20Colombia,no%20permite%20estabilizar%20su%20actividad" TargetMode="External"/><Relationship Id="rId4" Type="http://schemas.openxmlformats.org/officeDocument/2006/relationships/hyperlink" Target="https://openknowledge.fao.org/server/api/core/bitstreams/65e7524f-9f38-4e3c-b98c-e25a45737800/content" TargetMode="External"/><Relationship Id="rId9" Type="http://schemas.openxmlformats.org/officeDocument/2006/relationships/image" Target="../media/image8.jpg"/><Relationship Id="rId5" Type="http://schemas.openxmlformats.org/officeDocument/2006/relationships/hyperlink" Target="https://openknowledge.fao.org/server/api/core/bitstreams/65e7524f-9f38-4e3c-b98c-e25a45737800/content" TargetMode="External"/><Relationship Id="rId6" Type="http://schemas.openxmlformats.org/officeDocument/2006/relationships/hyperlink" Target="https://openknowledge.fao.org/server/api/core/bitstreams/65e7524f-9f38-4e3c-b98c-e25a45737800/content" TargetMode="External"/><Relationship Id="rId7" Type="http://schemas.openxmlformats.org/officeDocument/2006/relationships/hyperlink" Target="https://openknowledge.fao.org/server/api/core/bitstreams/65e7524f-9f38-4e3c-b98c-e25a45737800/content" TargetMode="External"/><Relationship Id="rId8" Type="http://schemas.openxmlformats.org/officeDocument/2006/relationships/hyperlink" Target="about:blan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drive.google.com/file/d/1nTHVubTvZcI4CPC9qbmeGmhg_u0YNHAM/view?usp=drive_link" TargetMode="Externa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forms.gle/G943wx9jjg1aSx1v7" TargetMode="Externa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
          <p:cNvSpPr txBox="1"/>
          <p:nvPr/>
        </p:nvSpPr>
        <p:spPr>
          <a:xfrm>
            <a:off x="786670" y="2254717"/>
            <a:ext cx="6531600" cy="144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s-CO" sz="4800" u="none" cap="none" strike="noStrike">
                <a:solidFill>
                  <a:srgbClr val="3F3F3F"/>
                </a:solidFill>
                <a:latin typeface="Times New Roman"/>
                <a:ea typeface="Times New Roman"/>
                <a:cs typeface="Times New Roman"/>
                <a:sym typeface="Times New Roman"/>
              </a:rPr>
              <a:t>Agrosoft</a:t>
            </a:r>
            <a:endParaRPr/>
          </a:p>
          <a:p>
            <a:pPr indent="0" lvl="0" marL="0" marR="0" rtl="0" algn="l">
              <a:spcBef>
                <a:spcPts val="0"/>
              </a:spcBef>
              <a:spcAft>
                <a:spcPts val="0"/>
              </a:spcAft>
              <a:buNone/>
            </a:pPr>
            <a:r>
              <a:rPr lang="es-CO" sz="2000">
                <a:solidFill>
                  <a:srgbClr val="3F3F3F"/>
                </a:solidFill>
                <a:latin typeface="Times New Roman"/>
                <a:ea typeface="Times New Roman"/>
                <a:cs typeface="Times New Roman"/>
                <a:sym typeface="Times New Roman"/>
              </a:rPr>
              <a:t>Aplicativo de comercio directo.</a:t>
            </a:r>
            <a:endParaRPr/>
          </a:p>
          <a:p>
            <a:pPr indent="0" lvl="0" marL="0" marR="0" rtl="0" algn="l">
              <a:spcBef>
                <a:spcPts val="0"/>
              </a:spcBef>
              <a:spcAft>
                <a:spcPts val="0"/>
              </a:spcAft>
              <a:buNone/>
            </a:pPr>
            <a:r>
              <a:t/>
            </a:r>
            <a:endParaRPr sz="2000">
              <a:solidFill>
                <a:srgbClr val="3F3F3F"/>
              </a:solidFill>
              <a:latin typeface="Times New Roman"/>
              <a:ea typeface="Times New Roman"/>
              <a:cs typeface="Times New Roman"/>
              <a:sym typeface="Times New Roman"/>
            </a:endParaRPr>
          </a:p>
        </p:txBody>
      </p:sp>
      <p:pic>
        <p:nvPicPr>
          <p:cNvPr id="99" name="Google Shape;99;p1"/>
          <p:cNvPicPr preferRelativeResize="0"/>
          <p:nvPr/>
        </p:nvPicPr>
        <p:blipFill rotWithShape="1">
          <a:blip r:embed="rId3">
            <a:alphaModFix/>
          </a:blip>
          <a:srcRect b="0" l="0" r="0" t="0"/>
          <a:stretch/>
        </p:blipFill>
        <p:spPr>
          <a:xfrm>
            <a:off x="7230859" y="230820"/>
            <a:ext cx="4215518" cy="6116715"/>
          </a:xfrm>
          <a:prstGeom prst="rect">
            <a:avLst/>
          </a:prstGeom>
          <a:noFill/>
          <a:ln>
            <a:noFill/>
          </a:ln>
        </p:spPr>
      </p:pic>
      <p:sp>
        <p:nvSpPr>
          <p:cNvPr id="100" name="Google Shape;100;p1"/>
          <p:cNvSpPr txBox="1"/>
          <p:nvPr/>
        </p:nvSpPr>
        <p:spPr>
          <a:xfrm>
            <a:off x="786669" y="4296070"/>
            <a:ext cx="3348900" cy="769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CO" sz="1100">
                <a:solidFill>
                  <a:srgbClr val="3F3F3F"/>
                </a:solidFill>
                <a:latin typeface="Times New Roman"/>
                <a:ea typeface="Times New Roman"/>
                <a:cs typeface="Times New Roman"/>
                <a:sym typeface="Times New Roman"/>
              </a:rPr>
              <a:t>Johan Fernando Ochoa Lozano</a:t>
            </a:r>
            <a:endParaRPr/>
          </a:p>
          <a:p>
            <a:pPr indent="0" lvl="0" marL="0" marR="0" rtl="0" algn="l">
              <a:spcBef>
                <a:spcPts val="0"/>
              </a:spcBef>
              <a:spcAft>
                <a:spcPts val="0"/>
              </a:spcAft>
              <a:buNone/>
            </a:pPr>
            <a:r>
              <a:rPr lang="es-CO" sz="1100">
                <a:solidFill>
                  <a:srgbClr val="3F3F3F"/>
                </a:solidFill>
                <a:latin typeface="Times New Roman"/>
                <a:ea typeface="Times New Roman"/>
                <a:cs typeface="Times New Roman"/>
                <a:sym typeface="Times New Roman"/>
              </a:rPr>
              <a:t>Duvier Olmos Cometa</a:t>
            </a:r>
            <a:endParaRPr/>
          </a:p>
          <a:p>
            <a:pPr indent="0" lvl="0" marL="0" marR="0" rtl="0" algn="l">
              <a:spcBef>
                <a:spcPts val="0"/>
              </a:spcBef>
              <a:spcAft>
                <a:spcPts val="0"/>
              </a:spcAft>
              <a:buNone/>
            </a:pPr>
            <a:r>
              <a:rPr lang="es-CO" sz="1100">
                <a:solidFill>
                  <a:srgbClr val="3F3F3F"/>
                </a:solidFill>
                <a:latin typeface="Times New Roman"/>
                <a:ea typeface="Times New Roman"/>
                <a:cs typeface="Times New Roman"/>
                <a:sym typeface="Times New Roman"/>
              </a:rPr>
              <a:t>Juliana Tique Ortiz</a:t>
            </a:r>
            <a:endParaRPr/>
          </a:p>
          <a:p>
            <a:pPr indent="0" lvl="0" marL="0" marR="0" rtl="0" algn="l">
              <a:spcBef>
                <a:spcPts val="0"/>
              </a:spcBef>
              <a:spcAft>
                <a:spcPts val="0"/>
              </a:spcAft>
              <a:buNone/>
            </a:pPr>
            <a:r>
              <a:rPr lang="es-CO" sz="1100">
                <a:solidFill>
                  <a:srgbClr val="3F3F3F"/>
                </a:solidFill>
                <a:latin typeface="Times New Roman"/>
                <a:ea typeface="Times New Roman"/>
                <a:cs typeface="Times New Roman"/>
                <a:sym typeface="Times New Roman"/>
              </a:rPr>
              <a:t>Derek Saavedra Castañeda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Requerimientos</a:t>
            </a:r>
            <a:endParaRPr/>
          </a:p>
        </p:txBody>
      </p:sp>
      <p:sp>
        <p:nvSpPr>
          <p:cNvPr id="160" name="Google Shape;160;p10">
            <a:hlinkClick r:id="rId3"/>
          </p:cNvPr>
          <p:cNvSpPr txBox="1"/>
          <p:nvPr/>
        </p:nvSpPr>
        <p:spPr>
          <a:xfrm>
            <a:off x="402076" y="1914425"/>
            <a:ext cx="3508500" cy="16317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Arial"/>
              <a:buChar char="•"/>
            </a:pPr>
            <a:r>
              <a:rPr b="1" lang="es-CO" sz="2000">
                <a:solidFill>
                  <a:schemeClr val="dk1"/>
                </a:solidFill>
                <a:latin typeface="Times New Roman"/>
                <a:ea typeface="Times New Roman"/>
                <a:cs typeface="Times New Roman"/>
                <a:sym typeface="Times New Roman"/>
              </a:rPr>
              <a:t>Enlace IEEE830</a:t>
            </a:r>
            <a:r>
              <a:rPr lang="es-CO" sz="2000">
                <a:solidFill>
                  <a:schemeClr val="dk1"/>
                </a:solidFill>
                <a:latin typeface="Times New Roman"/>
                <a:ea typeface="Times New Roman"/>
                <a:cs typeface="Times New Roman"/>
                <a:sym typeface="Times New Roman"/>
              </a:rPr>
              <a:t>:</a:t>
            </a:r>
            <a:endParaRPr/>
          </a:p>
          <a:p>
            <a:pPr indent="0" lvl="0" marL="0" marR="0" rtl="0" algn="l">
              <a:spcBef>
                <a:spcPts val="0"/>
              </a:spcBef>
              <a:spcAft>
                <a:spcPts val="0"/>
              </a:spcAft>
              <a:buNone/>
            </a:pPr>
            <a:r>
              <a:rPr lang="es-CO" sz="1600" u="sng">
                <a:solidFill>
                  <a:schemeClr val="hlink"/>
                </a:solidFill>
                <a:latin typeface="DM Sans"/>
                <a:ea typeface="DM Sans"/>
                <a:cs typeface="DM Sans"/>
                <a:sym typeface="DM Sans"/>
                <a:hlinkClick r:id="rId4"/>
              </a:rPr>
              <a:t>https://docs.google.com/document/d/1QkZ7WWZiGUmqZ70WMKk1HZH43xekb20a/edit?usp=sharing&amp;ouid=106337483190684096692&amp;rtpof=true&amp;sd=true</a:t>
            </a:r>
            <a:r>
              <a:rPr lang="es-CO" sz="1600">
                <a:solidFill>
                  <a:schemeClr val="dk1"/>
                </a:solidFill>
                <a:latin typeface="DM Sans"/>
                <a:ea typeface="DM Sans"/>
                <a:cs typeface="DM Sans"/>
                <a:sym typeface="DM Sans"/>
              </a:rPr>
              <a:t> </a:t>
            </a:r>
            <a:r>
              <a:rPr lang="es-CO" sz="1600">
                <a:solidFill>
                  <a:schemeClr val="dk1"/>
                </a:solidFill>
                <a:latin typeface="DM Sans"/>
                <a:ea typeface="DM Sans"/>
                <a:cs typeface="DM Sans"/>
                <a:sym typeface="DM Sans"/>
              </a:rPr>
              <a:t>(Pag 26)</a:t>
            </a:r>
            <a:endParaRPr sz="1600">
              <a:solidFill>
                <a:schemeClr val="dk1"/>
              </a:solidFill>
              <a:latin typeface="Calibri"/>
              <a:ea typeface="Calibri"/>
              <a:cs typeface="Calibri"/>
              <a:sym typeface="Calibri"/>
            </a:endParaRPr>
          </a:p>
        </p:txBody>
      </p:sp>
      <p:pic>
        <p:nvPicPr>
          <p:cNvPr id="161" name="Google Shape;161;p10"/>
          <p:cNvPicPr preferRelativeResize="0"/>
          <p:nvPr/>
        </p:nvPicPr>
        <p:blipFill rotWithShape="1">
          <a:blip r:embed="rId5">
            <a:alphaModFix/>
          </a:blip>
          <a:srcRect b="0" l="0" r="0" t="0"/>
          <a:stretch/>
        </p:blipFill>
        <p:spPr>
          <a:xfrm>
            <a:off x="4173166" y="1690688"/>
            <a:ext cx="3988339" cy="4186794"/>
          </a:xfrm>
          <a:prstGeom prst="rect">
            <a:avLst/>
          </a:prstGeom>
          <a:noFill/>
          <a:ln>
            <a:noFill/>
          </a:ln>
        </p:spPr>
      </p:pic>
      <p:pic>
        <p:nvPicPr>
          <p:cNvPr id="162" name="Google Shape;162;p10"/>
          <p:cNvPicPr preferRelativeResize="0"/>
          <p:nvPr/>
        </p:nvPicPr>
        <p:blipFill rotWithShape="1">
          <a:blip r:embed="rId6">
            <a:alphaModFix/>
          </a:blip>
          <a:srcRect b="0" l="0" r="0" t="0"/>
          <a:stretch/>
        </p:blipFill>
        <p:spPr>
          <a:xfrm>
            <a:off x="8161505" y="1690688"/>
            <a:ext cx="3891065" cy="418679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Diagrama de casos de uso</a:t>
            </a:r>
            <a:endParaRPr/>
          </a:p>
        </p:txBody>
      </p:sp>
      <p:sp>
        <p:nvSpPr>
          <p:cNvPr id="168" name="Google Shape;168;p11">
            <a:hlinkClick r:id="rId3"/>
          </p:cNvPr>
          <p:cNvSpPr txBox="1"/>
          <p:nvPr/>
        </p:nvSpPr>
        <p:spPr>
          <a:xfrm>
            <a:off x="402076" y="1914425"/>
            <a:ext cx="5537100" cy="24321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Arial"/>
              <a:buChar char="•"/>
            </a:pPr>
            <a:r>
              <a:rPr b="1" lang="es-CO" sz="2000">
                <a:solidFill>
                  <a:schemeClr val="dk1"/>
                </a:solidFill>
                <a:latin typeface="Times New Roman"/>
                <a:ea typeface="Times New Roman"/>
                <a:cs typeface="Times New Roman"/>
                <a:sym typeface="Times New Roman"/>
              </a:rPr>
              <a:t>Enlaces</a:t>
            </a:r>
            <a:r>
              <a:rPr lang="es-CO" sz="2000">
                <a:solidFill>
                  <a:schemeClr val="dk1"/>
                </a:solidFill>
                <a:latin typeface="Times New Roman"/>
                <a:ea typeface="Times New Roman"/>
                <a:cs typeface="Times New Roman"/>
                <a:sym typeface="Times New Roman"/>
              </a:rPr>
              <a:t>:</a:t>
            </a:r>
            <a:endParaRPr/>
          </a:p>
          <a:p>
            <a:pPr indent="0" lvl="0" marL="0" marR="0" rtl="0" algn="l">
              <a:spcBef>
                <a:spcPts val="0"/>
              </a:spcBef>
              <a:spcAft>
                <a:spcPts val="0"/>
              </a:spcAft>
              <a:buNone/>
            </a:pPr>
            <a:r>
              <a:t/>
            </a:r>
            <a:endParaRPr sz="20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s-CO" sz="1600" u="sng">
                <a:solidFill>
                  <a:schemeClr val="hlink"/>
                </a:solidFill>
                <a:latin typeface="DM Sans"/>
                <a:ea typeface="DM Sans"/>
                <a:cs typeface="DM Sans"/>
                <a:sym typeface="DM Sans"/>
                <a:hlinkClick r:id="rId4"/>
              </a:rPr>
              <a:t>https://drive.google.com/file/d/151jualnKd6Kgk_wU1xQnPg7rPO6HMPsI/view?usp=sharing</a:t>
            </a:r>
            <a:r>
              <a:rPr lang="es-CO" sz="1600">
                <a:solidFill>
                  <a:schemeClr val="dk1"/>
                </a:solidFill>
                <a:latin typeface="DM Sans"/>
                <a:ea typeface="DM Sans"/>
                <a:cs typeface="DM Sans"/>
                <a:sym typeface="DM Sans"/>
              </a:rPr>
              <a:t> </a:t>
            </a:r>
            <a:endParaRPr sz="1600">
              <a:solidFill>
                <a:schemeClr val="dk1"/>
              </a:solidFill>
              <a:latin typeface="DM Sans"/>
              <a:ea typeface="DM Sans"/>
              <a:cs typeface="DM Sans"/>
              <a:sym typeface="DM Sans"/>
            </a:endParaRPr>
          </a:p>
          <a:p>
            <a:pPr indent="0" lvl="0" marL="0" marR="0" rtl="0" algn="l">
              <a:spcBef>
                <a:spcPts val="0"/>
              </a:spcBef>
              <a:spcAft>
                <a:spcPts val="0"/>
              </a:spcAft>
              <a:buNone/>
            </a:pPr>
            <a:r>
              <a:t/>
            </a:r>
            <a:endParaRPr sz="1600">
              <a:solidFill>
                <a:schemeClr val="dk1"/>
              </a:solidFill>
              <a:latin typeface="DM Sans"/>
              <a:ea typeface="DM Sans"/>
              <a:cs typeface="DM Sans"/>
              <a:sym typeface="DM Sans"/>
            </a:endParaRPr>
          </a:p>
          <a:p>
            <a:pPr indent="0" lvl="0" marL="0" marR="0" rtl="0" algn="l">
              <a:spcBef>
                <a:spcPts val="0"/>
              </a:spcBef>
              <a:spcAft>
                <a:spcPts val="0"/>
              </a:spcAft>
              <a:buNone/>
            </a:pPr>
            <a:r>
              <a:t/>
            </a:r>
            <a:endParaRPr sz="1600">
              <a:solidFill>
                <a:schemeClr val="dk1"/>
              </a:solidFill>
              <a:latin typeface="DM Sans"/>
              <a:ea typeface="DM Sans"/>
              <a:cs typeface="DM Sans"/>
              <a:sym typeface="DM Sans"/>
            </a:endParaRPr>
          </a:p>
          <a:p>
            <a:pPr indent="0" lvl="0" marL="0" marR="0" rtl="0" algn="l">
              <a:spcBef>
                <a:spcPts val="0"/>
              </a:spcBef>
              <a:spcAft>
                <a:spcPts val="0"/>
              </a:spcAft>
              <a:buNone/>
            </a:pPr>
            <a:r>
              <a:rPr lang="es-CO" sz="1600" u="sng">
                <a:solidFill>
                  <a:schemeClr val="dk1"/>
                </a:solidFill>
                <a:latin typeface="DM Sans"/>
                <a:ea typeface="DM Sans"/>
                <a:cs typeface="DM Sans"/>
                <a:sym typeface="DM Sans"/>
                <a:hlinkClick r:id="rId5">
                  <a:extLst>
                    <a:ext uri="{A12FA001-AC4F-418D-AE19-62706E023703}">
                      <ahyp:hlinkClr val="tx"/>
                    </a:ext>
                  </a:extLst>
                </a:hlinkClick>
              </a:rPr>
              <a:t>https://docs.google.com/document/d/11AuSL4IokuNmXcoFyfejSGd_cxwFz-2a/edit?usp=sharing&amp;ouid=106337483190684096692&amp;rtpof=true&amp;sd=true</a:t>
            </a:r>
            <a:r>
              <a:rPr lang="es-CO" sz="1600">
                <a:solidFill>
                  <a:schemeClr val="dk1"/>
                </a:solidFill>
                <a:latin typeface="DM Sans"/>
                <a:ea typeface="DM Sans"/>
                <a:cs typeface="DM Sans"/>
                <a:sym typeface="DM Sans"/>
              </a:rPr>
              <a:t> 	 </a:t>
            </a:r>
            <a:endParaRPr sz="1600">
              <a:solidFill>
                <a:schemeClr val="dk1"/>
              </a:solidFill>
              <a:latin typeface="DM Sans"/>
              <a:ea typeface="DM Sans"/>
              <a:cs typeface="DM Sans"/>
              <a:sym typeface="DM Sans"/>
            </a:endParaRPr>
          </a:p>
        </p:txBody>
      </p:sp>
      <p:pic>
        <p:nvPicPr>
          <p:cNvPr id="169" name="Google Shape;169;p11" title="DiagramaCasosDeUsoAgrosoft.jpg"/>
          <p:cNvPicPr preferRelativeResize="0"/>
          <p:nvPr/>
        </p:nvPicPr>
        <p:blipFill>
          <a:blip r:embed="rId6">
            <a:alphaModFix/>
          </a:blip>
          <a:stretch>
            <a:fillRect/>
          </a:stretch>
        </p:blipFill>
        <p:spPr>
          <a:xfrm>
            <a:off x="6381502" y="1533875"/>
            <a:ext cx="4344551" cy="53241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Mockup</a:t>
            </a:r>
            <a:endParaRPr/>
          </a:p>
        </p:txBody>
      </p:sp>
      <p:pic>
        <p:nvPicPr>
          <p:cNvPr id="175" name="Google Shape;175;p12"/>
          <p:cNvPicPr preferRelativeResize="0"/>
          <p:nvPr/>
        </p:nvPicPr>
        <p:blipFill rotWithShape="1">
          <a:blip r:embed="rId3">
            <a:alphaModFix/>
          </a:blip>
          <a:srcRect b="0" l="0" r="0" t="0"/>
          <a:stretch/>
        </p:blipFill>
        <p:spPr>
          <a:xfrm>
            <a:off x="6357398" y="1546696"/>
            <a:ext cx="5723106" cy="5252936"/>
          </a:xfrm>
          <a:prstGeom prst="rect">
            <a:avLst/>
          </a:prstGeom>
          <a:noFill/>
          <a:ln>
            <a:noFill/>
          </a:ln>
        </p:spPr>
      </p:pic>
      <p:pic>
        <p:nvPicPr>
          <p:cNvPr id="176" name="Google Shape;176;p12"/>
          <p:cNvPicPr preferRelativeResize="0"/>
          <p:nvPr/>
        </p:nvPicPr>
        <p:blipFill rotWithShape="1">
          <a:blip r:embed="rId4">
            <a:alphaModFix/>
          </a:blip>
          <a:srcRect b="0" l="0" r="0" t="0"/>
          <a:stretch/>
        </p:blipFill>
        <p:spPr>
          <a:xfrm>
            <a:off x="111496" y="1488331"/>
            <a:ext cx="5984504" cy="5311302"/>
          </a:xfrm>
          <a:prstGeom prst="rect">
            <a:avLst/>
          </a:prstGeom>
          <a:noFill/>
          <a:ln>
            <a:noFill/>
          </a:ln>
        </p:spPr>
      </p:pic>
      <p:sp>
        <p:nvSpPr>
          <p:cNvPr id="177" name="Google Shape;177;p12"/>
          <p:cNvSpPr/>
          <p:nvPr/>
        </p:nvSpPr>
        <p:spPr>
          <a:xfrm>
            <a:off x="271392" y="2305455"/>
            <a:ext cx="566808" cy="508439"/>
          </a:xfrm>
          <a:custGeom>
            <a:rect b="b" l="l" r="r" t="t"/>
            <a:pathLst>
              <a:path extrusionOk="0" h="825919" w="701414">
                <a:moveTo>
                  <a:pt x="0" y="0"/>
                </a:moveTo>
                <a:lnTo>
                  <a:pt x="701414" y="0"/>
                </a:lnTo>
                <a:lnTo>
                  <a:pt x="701414" y="825920"/>
                </a:lnTo>
                <a:lnTo>
                  <a:pt x="0" y="825920"/>
                </a:lnTo>
                <a:lnTo>
                  <a:pt x="0" y="0"/>
                </a:lnTo>
                <a:close/>
              </a:path>
            </a:pathLst>
          </a:custGeom>
          <a:blipFill rotWithShape="1">
            <a:blip r:embed="rId5">
              <a:alphaModFix/>
            </a:blip>
            <a:stretch>
              <a:fillRect b="-986" l="0" r="0" t="-985"/>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8" name="Google Shape;178;p12"/>
          <p:cNvSpPr/>
          <p:nvPr/>
        </p:nvSpPr>
        <p:spPr>
          <a:xfrm>
            <a:off x="6503580" y="2146570"/>
            <a:ext cx="566808" cy="508439"/>
          </a:xfrm>
          <a:custGeom>
            <a:rect b="b" l="l" r="r" t="t"/>
            <a:pathLst>
              <a:path extrusionOk="0" h="825919" w="701414">
                <a:moveTo>
                  <a:pt x="0" y="0"/>
                </a:moveTo>
                <a:lnTo>
                  <a:pt x="701414" y="0"/>
                </a:lnTo>
                <a:lnTo>
                  <a:pt x="701414" y="825920"/>
                </a:lnTo>
                <a:lnTo>
                  <a:pt x="0" y="825920"/>
                </a:lnTo>
                <a:lnTo>
                  <a:pt x="0" y="0"/>
                </a:lnTo>
                <a:close/>
              </a:path>
            </a:pathLst>
          </a:custGeom>
          <a:blipFill rotWithShape="1">
            <a:blip r:embed="rId5">
              <a:alphaModFix/>
            </a:blip>
            <a:stretch>
              <a:fillRect b="-986" l="0" r="0" t="-985"/>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Mockup</a:t>
            </a:r>
            <a:endParaRPr/>
          </a:p>
        </p:txBody>
      </p:sp>
      <p:pic>
        <p:nvPicPr>
          <p:cNvPr id="184" name="Google Shape;184;p13"/>
          <p:cNvPicPr preferRelativeResize="0"/>
          <p:nvPr/>
        </p:nvPicPr>
        <p:blipFill rotWithShape="1">
          <a:blip r:embed="rId3">
            <a:alphaModFix/>
          </a:blip>
          <a:srcRect b="0" l="0" r="0" t="0"/>
          <a:stretch/>
        </p:blipFill>
        <p:spPr>
          <a:xfrm>
            <a:off x="2482174" y="1488332"/>
            <a:ext cx="7227651" cy="5369668"/>
          </a:xfrm>
          <a:prstGeom prst="rect">
            <a:avLst/>
          </a:prstGeom>
          <a:noFill/>
          <a:ln>
            <a:noFill/>
          </a:ln>
        </p:spPr>
      </p:pic>
      <p:sp>
        <p:nvSpPr>
          <p:cNvPr id="185" name="Google Shape;185;p13"/>
          <p:cNvSpPr/>
          <p:nvPr/>
        </p:nvSpPr>
        <p:spPr>
          <a:xfrm>
            <a:off x="2722762" y="2023353"/>
            <a:ext cx="566808" cy="508439"/>
          </a:xfrm>
          <a:custGeom>
            <a:rect b="b" l="l" r="r" t="t"/>
            <a:pathLst>
              <a:path extrusionOk="0" h="825919" w="701414">
                <a:moveTo>
                  <a:pt x="0" y="0"/>
                </a:moveTo>
                <a:lnTo>
                  <a:pt x="701414" y="0"/>
                </a:lnTo>
                <a:lnTo>
                  <a:pt x="701414" y="825920"/>
                </a:lnTo>
                <a:lnTo>
                  <a:pt x="0" y="825920"/>
                </a:lnTo>
                <a:lnTo>
                  <a:pt x="0" y="0"/>
                </a:lnTo>
                <a:close/>
              </a:path>
            </a:pathLst>
          </a:custGeom>
          <a:blipFill rotWithShape="1">
            <a:blip r:embed="rId4">
              <a:alphaModFix/>
            </a:blip>
            <a:stretch>
              <a:fillRect b="-986" l="0" r="0" t="-985"/>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Mockup</a:t>
            </a:r>
            <a:endParaRPr/>
          </a:p>
        </p:txBody>
      </p:sp>
      <p:pic>
        <p:nvPicPr>
          <p:cNvPr id="191" name="Google Shape;191;p14"/>
          <p:cNvPicPr preferRelativeResize="0"/>
          <p:nvPr/>
        </p:nvPicPr>
        <p:blipFill rotWithShape="1">
          <a:blip r:embed="rId3">
            <a:alphaModFix/>
          </a:blip>
          <a:srcRect b="0" l="0" r="0" t="0"/>
          <a:stretch/>
        </p:blipFill>
        <p:spPr>
          <a:xfrm>
            <a:off x="194553" y="1600022"/>
            <a:ext cx="5946052" cy="5102335"/>
          </a:xfrm>
          <a:prstGeom prst="rect">
            <a:avLst/>
          </a:prstGeom>
          <a:noFill/>
          <a:ln>
            <a:noFill/>
          </a:ln>
        </p:spPr>
      </p:pic>
      <p:pic>
        <p:nvPicPr>
          <p:cNvPr id="192" name="Google Shape;192;p14"/>
          <p:cNvPicPr preferRelativeResize="0"/>
          <p:nvPr/>
        </p:nvPicPr>
        <p:blipFill rotWithShape="1">
          <a:blip r:embed="rId4">
            <a:alphaModFix/>
          </a:blip>
          <a:srcRect b="0" l="0" r="0" t="0"/>
          <a:stretch/>
        </p:blipFill>
        <p:spPr>
          <a:xfrm>
            <a:off x="6556444" y="1600021"/>
            <a:ext cx="5441004" cy="510233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Mockup</a:t>
            </a:r>
            <a:endParaRPr/>
          </a:p>
        </p:txBody>
      </p:sp>
      <p:pic>
        <p:nvPicPr>
          <p:cNvPr id="198" name="Google Shape;198;p15"/>
          <p:cNvPicPr preferRelativeResize="0"/>
          <p:nvPr/>
        </p:nvPicPr>
        <p:blipFill rotWithShape="1">
          <a:blip r:embed="rId3">
            <a:alphaModFix/>
          </a:blip>
          <a:srcRect b="0" l="0" r="0" t="0"/>
          <a:stretch/>
        </p:blipFill>
        <p:spPr>
          <a:xfrm>
            <a:off x="280022" y="1595330"/>
            <a:ext cx="5825918" cy="5204302"/>
          </a:xfrm>
          <a:prstGeom prst="rect">
            <a:avLst/>
          </a:prstGeom>
          <a:noFill/>
          <a:ln>
            <a:noFill/>
          </a:ln>
        </p:spPr>
      </p:pic>
      <p:pic>
        <p:nvPicPr>
          <p:cNvPr id="199" name="Google Shape;199;p15"/>
          <p:cNvPicPr preferRelativeResize="0"/>
          <p:nvPr/>
        </p:nvPicPr>
        <p:blipFill rotWithShape="1">
          <a:blip r:embed="rId4">
            <a:alphaModFix/>
          </a:blip>
          <a:srcRect b="0" l="0" r="0" t="0"/>
          <a:stretch/>
        </p:blipFill>
        <p:spPr>
          <a:xfrm>
            <a:off x="6583751" y="1595330"/>
            <a:ext cx="5328227" cy="520430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Mockup</a:t>
            </a:r>
            <a:endParaRPr/>
          </a:p>
        </p:txBody>
      </p:sp>
      <p:pic>
        <p:nvPicPr>
          <p:cNvPr id="205" name="Google Shape;205;p16"/>
          <p:cNvPicPr preferRelativeResize="0"/>
          <p:nvPr/>
        </p:nvPicPr>
        <p:blipFill rotWithShape="1">
          <a:blip r:embed="rId3">
            <a:alphaModFix/>
          </a:blip>
          <a:srcRect b="0" l="0" r="0" t="0"/>
          <a:stretch/>
        </p:blipFill>
        <p:spPr>
          <a:xfrm>
            <a:off x="4947239" y="1504268"/>
            <a:ext cx="7091464" cy="5331030"/>
          </a:xfrm>
          <a:prstGeom prst="rect">
            <a:avLst/>
          </a:prstGeom>
          <a:noFill/>
          <a:ln>
            <a:noFill/>
          </a:ln>
        </p:spPr>
      </p:pic>
      <p:sp>
        <p:nvSpPr>
          <p:cNvPr id="206" name="Google Shape;206;p16"/>
          <p:cNvSpPr txBox="1"/>
          <p:nvPr/>
        </p:nvSpPr>
        <p:spPr>
          <a:xfrm>
            <a:off x="153297" y="2205591"/>
            <a:ext cx="4392070" cy="175432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CO" sz="1800" u="sng">
                <a:solidFill>
                  <a:schemeClr val="dk1"/>
                </a:solidFill>
                <a:latin typeface="Calibri"/>
                <a:ea typeface="Calibri"/>
                <a:cs typeface="Calibri"/>
                <a:sym typeface="Calibri"/>
                <a:hlinkClick r:id="rId4">
                  <a:extLst>
                    <a:ext uri="{A12FA001-AC4F-418D-AE19-62706E023703}">
                      <ahyp:hlinkClr val="tx"/>
                    </a:ext>
                  </a:extLst>
                </a:hlinkClick>
              </a:rPr>
              <a:t>https://drive.google.com/file/d/1oFd_3v4xeUBteMxFpjIGN2f5catYvE7K/view</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s-CO" sz="1800" u="sng">
                <a:solidFill>
                  <a:schemeClr val="dk1"/>
                </a:solidFill>
                <a:latin typeface="Calibri"/>
                <a:ea typeface="Calibri"/>
                <a:cs typeface="Calibri"/>
                <a:sym typeface="Calibri"/>
                <a:hlinkClick r:id="rId5">
                  <a:extLst>
                    <a:ext uri="{A12FA001-AC4F-418D-AE19-62706E023703}">
                      <ahyp:hlinkClr val="tx"/>
                    </a:ext>
                  </a:extLst>
                </a:hlinkClick>
              </a:rPr>
              <a:t>https://drive.google.com/file/d/1YTeYUmTfUsGH62vwoNDKDB2FRD5aY4Cf/view</a:t>
            </a:r>
            <a:endParaRPr sz="1800">
              <a:solidFill>
                <a:schemeClr val="dk1"/>
              </a:solidFill>
              <a:latin typeface="Calibri"/>
              <a:ea typeface="Calibri"/>
              <a:cs typeface="Calibri"/>
              <a:sym typeface="Calibri"/>
            </a:endParaRPr>
          </a:p>
        </p:txBody>
      </p:sp>
      <p:sp>
        <p:nvSpPr>
          <p:cNvPr id="207" name="Google Shape;207;p16"/>
          <p:cNvSpPr txBox="1"/>
          <p:nvPr/>
        </p:nvSpPr>
        <p:spPr>
          <a:xfrm>
            <a:off x="153297" y="1763473"/>
            <a:ext cx="4054719"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1" lang="es-CO" sz="1800">
                <a:solidFill>
                  <a:schemeClr val="dk1"/>
                </a:solidFill>
                <a:latin typeface="Times New Roman"/>
                <a:ea typeface="Times New Roman"/>
                <a:cs typeface="Times New Roman"/>
                <a:sym typeface="Times New Roman"/>
              </a:rPr>
              <a:t>Enlaces</a:t>
            </a:r>
            <a:r>
              <a:rPr lang="es-CO" sz="1800">
                <a:solidFill>
                  <a:schemeClr val="dk1"/>
                </a:solidFill>
                <a:latin typeface="Times New Roman"/>
                <a:ea typeface="Times New Roman"/>
                <a:cs typeface="Times New Roman"/>
                <a:sym typeface="Times New Roman"/>
              </a:rPr>
              <a: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Ficha técnica</a:t>
            </a:r>
            <a:endParaRPr/>
          </a:p>
        </p:txBody>
      </p:sp>
      <p:sp>
        <p:nvSpPr>
          <p:cNvPr id="213" name="Google Shape;213;p17">
            <a:hlinkClick r:id="rId3"/>
          </p:cNvPr>
          <p:cNvSpPr txBox="1"/>
          <p:nvPr/>
        </p:nvSpPr>
        <p:spPr>
          <a:xfrm>
            <a:off x="2652720" y="6036979"/>
            <a:ext cx="7626600" cy="80040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1" lang="es-CO" sz="1800">
                <a:solidFill>
                  <a:schemeClr val="dk1"/>
                </a:solidFill>
                <a:latin typeface="Times New Roman"/>
                <a:ea typeface="Times New Roman"/>
                <a:cs typeface="Times New Roman"/>
                <a:sym typeface="Times New Roman"/>
              </a:rPr>
              <a:t>Enlace</a:t>
            </a:r>
            <a:r>
              <a:rPr lang="es-CO" sz="1800">
                <a:solidFill>
                  <a:schemeClr val="dk1"/>
                </a:solidFill>
                <a:latin typeface="Times New Roman"/>
                <a:ea typeface="Times New Roman"/>
                <a:cs typeface="Times New Roman"/>
                <a:sym typeface="Times New Roman"/>
              </a:rPr>
              <a:t>:</a:t>
            </a:r>
            <a:endParaRPr/>
          </a:p>
          <a:p>
            <a:pPr indent="0" lvl="0" marL="0" marR="0" rtl="0" algn="l">
              <a:spcBef>
                <a:spcPts val="0"/>
              </a:spcBef>
              <a:spcAft>
                <a:spcPts val="0"/>
              </a:spcAft>
              <a:buNone/>
            </a:pPr>
            <a:r>
              <a:rPr lang="es-CO" u="sng">
                <a:solidFill>
                  <a:schemeClr val="hlink"/>
                </a:solidFill>
                <a:latin typeface="DM Sans"/>
                <a:ea typeface="DM Sans"/>
                <a:cs typeface="DM Sans"/>
                <a:sym typeface="DM Sans"/>
                <a:hlinkClick r:id="rId4"/>
              </a:rPr>
              <a:t>https://docs.google.com/spreadsheets/d/1f7tnnOKpb_2ppP3jluL55B02YG7nvNx5/edit?usp=drive_link&amp;ouid=106337483190684096692&amp;rtpof=true&amp;sd=true</a:t>
            </a:r>
            <a:r>
              <a:rPr lang="es-CO">
                <a:solidFill>
                  <a:schemeClr val="dk1"/>
                </a:solidFill>
                <a:latin typeface="DM Sans"/>
                <a:ea typeface="DM Sans"/>
                <a:cs typeface="DM Sans"/>
                <a:sym typeface="DM Sans"/>
              </a:rPr>
              <a:t> </a:t>
            </a:r>
            <a:endParaRPr sz="1400">
              <a:solidFill>
                <a:schemeClr val="dk1"/>
              </a:solidFill>
              <a:latin typeface="Calibri"/>
              <a:ea typeface="Calibri"/>
              <a:cs typeface="Calibri"/>
              <a:sym typeface="Calibri"/>
            </a:endParaRPr>
          </a:p>
        </p:txBody>
      </p:sp>
      <p:pic>
        <p:nvPicPr>
          <p:cNvPr id="214" name="Google Shape;214;p17"/>
          <p:cNvPicPr preferRelativeResize="0"/>
          <p:nvPr/>
        </p:nvPicPr>
        <p:blipFill rotWithShape="1">
          <a:blip r:embed="rId5">
            <a:alphaModFix/>
          </a:blip>
          <a:srcRect b="0" l="0" r="0" t="0"/>
          <a:stretch/>
        </p:blipFill>
        <p:spPr>
          <a:xfrm>
            <a:off x="1514986" y="1636220"/>
            <a:ext cx="9162027" cy="440075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8" name="Shape 218"/>
        <p:cNvGrpSpPr/>
        <p:nvPr/>
      </p:nvGrpSpPr>
      <p:grpSpPr>
        <a:xfrm>
          <a:off x="0" y="0"/>
          <a:ext cx="0" cy="0"/>
          <a:chOff x="0" y="0"/>
          <a:chExt cx="0" cy="0"/>
        </a:xfrm>
      </p:grpSpPr>
      <p:sp>
        <p:nvSpPr>
          <p:cNvPr id="219" name="Google Shape;219;p18"/>
          <p:cNvSpPr txBox="1"/>
          <p:nvPr/>
        </p:nvSpPr>
        <p:spPr>
          <a:xfrm>
            <a:off x="1427982" y="4691571"/>
            <a:ext cx="10515600" cy="1864872"/>
          </a:xfrm>
          <a:prstGeom prst="rect">
            <a:avLst/>
          </a:prstGeom>
          <a:noFill/>
          <a:ln>
            <a:noFill/>
          </a:ln>
        </p:spPr>
        <p:txBody>
          <a:bodyPr anchorCtr="0" anchor="t" bIns="45700" lIns="91425" spcFirstLastPara="1" rIns="91425" wrap="square" tIns="45700">
            <a:noAutofit/>
          </a:bodyPr>
          <a:lstStyle/>
          <a:p>
            <a:pPr indent="0" lvl="0" marL="0" marR="0" rtl="0" algn="r">
              <a:lnSpc>
                <a:spcPct val="90000"/>
              </a:lnSpc>
              <a:spcBef>
                <a:spcPts val="0"/>
              </a:spcBef>
              <a:spcAft>
                <a:spcPts val="0"/>
              </a:spcAft>
              <a:buClr>
                <a:schemeClr val="lt1"/>
              </a:buClr>
              <a:buSzPts val="1600"/>
              <a:buFont typeface="Work Sans Medium"/>
              <a:buNone/>
            </a:pPr>
            <a:r>
              <a:rPr lang="es-CO" sz="1600">
                <a:solidFill>
                  <a:schemeClr val="lt1"/>
                </a:solidFill>
                <a:latin typeface="Work Sans Medium"/>
                <a:ea typeface="Work Sans Medium"/>
                <a:cs typeface="Work Sans Medium"/>
                <a:sym typeface="Work Sans Medium"/>
              </a:rPr>
              <a:t>Presentación elaborada por:</a:t>
            </a:r>
            <a:endParaRPr/>
          </a:p>
          <a:p>
            <a:pPr indent="0" lvl="0" marL="0" marR="0" rtl="0" algn="r">
              <a:lnSpc>
                <a:spcPct val="90000"/>
              </a:lnSpc>
              <a:spcBef>
                <a:spcPts val="0"/>
              </a:spcBef>
              <a:spcAft>
                <a:spcPts val="0"/>
              </a:spcAft>
              <a:buClr>
                <a:schemeClr val="lt1"/>
              </a:buClr>
              <a:buSzPts val="1600"/>
              <a:buFont typeface="Work Sans Medium"/>
              <a:buNone/>
            </a:pPr>
            <a:r>
              <a:rPr lang="es-CO" sz="1600">
                <a:solidFill>
                  <a:schemeClr val="lt1"/>
                </a:solidFill>
                <a:latin typeface="Work Sans Medium"/>
                <a:ea typeface="Work Sans Medium"/>
                <a:cs typeface="Work Sans Medium"/>
                <a:sym typeface="Work Sans Medium"/>
              </a:rPr>
              <a:t>Johan Fernando Ochoa Lozano </a:t>
            </a:r>
            <a:endParaRPr/>
          </a:p>
          <a:p>
            <a:pPr indent="0" lvl="0" marL="0" marR="0" rtl="0" algn="r">
              <a:lnSpc>
                <a:spcPct val="90000"/>
              </a:lnSpc>
              <a:spcBef>
                <a:spcPts val="0"/>
              </a:spcBef>
              <a:spcAft>
                <a:spcPts val="0"/>
              </a:spcAft>
              <a:buClr>
                <a:schemeClr val="lt1"/>
              </a:buClr>
              <a:buSzPts val="1600"/>
              <a:buFont typeface="Work Sans Medium"/>
              <a:buNone/>
            </a:pPr>
            <a:r>
              <a:rPr lang="es-CO" sz="1600">
                <a:solidFill>
                  <a:schemeClr val="lt1"/>
                </a:solidFill>
                <a:latin typeface="Work Sans Medium"/>
                <a:ea typeface="Work Sans Medium"/>
                <a:cs typeface="Work Sans Medium"/>
                <a:sym typeface="Work Sans Medium"/>
              </a:rPr>
              <a:t>Duvier Olmos Cometa</a:t>
            </a:r>
            <a:endParaRPr/>
          </a:p>
          <a:p>
            <a:pPr indent="0" lvl="0" marL="0" marR="0" rtl="0" algn="r">
              <a:lnSpc>
                <a:spcPct val="90000"/>
              </a:lnSpc>
              <a:spcBef>
                <a:spcPts val="0"/>
              </a:spcBef>
              <a:spcAft>
                <a:spcPts val="0"/>
              </a:spcAft>
              <a:buClr>
                <a:schemeClr val="lt1"/>
              </a:buClr>
              <a:buSzPts val="1600"/>
              <a:buFont typeface="Work Sans Medium"/>
              <a:buNone/>
            </a:pPr>
            <a:r>
              <a:rPr lang="es-CO" sz="1600">
                <a:solidFill>
                  <a:schemeClr val="lt1"/>
                </a:solidFill>
                <a:latin typeface="Work Sans Medium"/>
                <a:ea typeface="Work Sans Medium"/>
                <a:cs typeface="Work Sans Medium"/>
                <a:sym typeface="Work Sans Medium"/>
              </a:rPr>
              <a:t>Juliana Tique Ortiz</a:t>
            </a:r>
            <a:endParaRPr/>
          </a:p>
          <a:p>
            <a:pPr indent="0" lvl="0" marL="0" marR="0" rtl="0" algn="r">
              <a:lnSpc>
                <a:spcPct val="90000"/>
              </a:lnSpc>
              <a:spcBef>
                <a:spcPts val="0"/>
              </a:spcBef>
              <a:spcAft>
                <a:spcPts val="0"/>
              </a:spcAft>
              <a:buClr>
                <a:schemeClr val="lt1"/>
              </a:buClr>
              <a:buSzPts val="1600"/>
              <a:buFont typeface="Work Sans Medium"/>
              <a:buNone/>
            </a:pPr>
            <a:r>
              <a:rPr lang="es-CO" sz="1600">
                <a:solidFill>
                  <a:schemeClr val="lt1"/>
                </a:solidFill>
                <a:latin typeface="Work Sans Medium"/>
                <a:ea typeface="Work Sans Medium"/>
                <a:cs typeface="Work Sans Medium"/>
                <a:sym typeface="Work Sans Medium"/>
              </a:rPr>
              <a:t>Derek Saavedra Castañeda </a:t>
            </a:r>
            <a:endParaRPr/>
          </a:p>
          <a:p>
            <a:pPr indent="0" lvl="0" marL="0" marR="0" rtl="0" algn="r">
              <a:lnSpc>
                <a:spcPct val="90000"/>
              </a:lnSpc>
              <a:spcBef>
                <a:spcPts val="0"/>
              </a:spcBef>
              <a:spcAft>
                <a:spcPts val="0"/>
              </a:spcAft>
              <a:buClr>
                <a:schemeClr val="lt1"/>
              </a:buClr>
              <a:buSzPts val="1600"/>
              <a:buFont typeface="Work Sans Medium"/>
              <a:buNone/>
            </a:pPr>
            <a:r>
              <a:rPr lang="es-CO" sz="1600">
                <a:solidFill>
                  <a:schemeClr val="lt1"/>
                </a:solidFill>
                <a:latin typeface="Work Sans Medium"/>
                <a:ea typeface="Work Sans Medium"/>
                <a:cs typeface="Work Sans Medium"/>
                <a:sym typeface="Work Sans Medium"/>
              </a:rPr>
              <a:t>Como material de apoyo sustentación ADSO</a:t>
            </a:r>
            <a:endParaRPr/>
          </a:p>
          <a:p>
            <a:pPr indent="0" lvl="0" marL="0" marR="0" rtl="0" algn="r">
              <a:lnSpc>
                <a:spcPct val="90000"/>
              </a:lnSpc>
              <a:spcBef>
                <a:spcPts val="0"/>
              </a:spcBef>
              <a:spcAft>
                <a:spcPts val="0"/>
              </a:spcAft>
              <a:buClr>
                <a:schemeClr val="lt1"/>
              </a:buClr>
              <a:buSzPts val="1600"/>
              <a:buFont typeface="Work Sans Medium"/>
              <a:buNone/>
            </a:pPr>
            <a:r>
              <a:rPr lang="es-CO" sz="1600">
                <a:solidFill>
                  <a:schemeClr val="lt1"/>
                </a:solidFill>
                <a:latin typeface="Work Sans Medium"/>
                <a:ea typeface="Work Sans Medium"/>
                <a:cs typeface="Work Sans Medium"/>
                <a:sym typeface="Work Sans Medium"/>
              </a:rPr>
              <a:t>Trimestre II</a:t>
            </a:r>
            <a:br>
              <a:rPr lang="es-CO" sz="1600">
                <a:solidFill>
                  <a:schemeClr val="lt1"/>
                </a:solidFill>
                <a:latin typeface="Work Sans Medium"/>
                <a:ea typeface="Work Sans Medium"/>
                <a:cs typeface="Work Sans Medium"/>
                <a:sym typeface="Work Sans Medium"/>
              </a:rPr>
            </a:br>
            <a:r>
              <a:rPr lang="es-CO" sz="1600">
                <a:solidFill>
                  <a:schemeClr val="lt1"/>
                </a:solidFill>
                <a:latin typeface="Work Sans Medium"/>
                <a:ea typeface="Work Sans Medium"/>
                <a:cs typeface="Work Sans Medium"/>
                <a:sym typeface="Work Sans Medium"/>
              </a:rPr>
              <a:t>SENA –CEET</a:t>
            </a:r>
            <a:endParaRPr/>
          </a:p>
          <a:p>
            <a:pPr indent="0" lvl="0" marL="0" marR="0" rtl="0" algn="r">
              <a:lnSpc>
                <a:spcPct val="90000"/>
              </a:lnSpc>
              <a:spcBef>
                <a:spcPts val="0"/>
              </a:spcBef>
              <a:spcAft>
                <a:spcPts val="0"/>
              </a:spcAft>
              <a:buClr>
                <a:schemeClr val="lt1"/>
              </a:buClr>
              <a:buSzPts val="1600"/>
              <a:buFont typeface="Work Sans Medium"/>
              <a:buNone/>
            </a:pPr>
            <a:r>
              <a:rPr lang="es-CO" sz="1600">
                <a:solidFill>
                  <a:schemeClr val="lt1"/>
                </a:solidFill>
                <a:latin typeface="Work Sans Medium"/>
                <a:ea typeface="Work Sans Medium"/>
                <a:cs typeface="Work Sans Medium"/>
                <a:sym typeface="Work Sans Medium"/>
              </a:rPr>
              <a:t>2024</a:t>
            </a:r>
            <a:endParaRPr/>
          </a:p>
          <a:p>
            <a:pPr indent="0" lvl="0" marL="0" marR="0" rtl="0" algn="r">
              <a:lnSpc>
                <a:spcPct val="90000"/>
              </a:lnSpc>
              <a:spcBef>
                <a:spcPts val="0"/>
              </a:spcBef>
              <a:spcAft>
                <a:spcPts val="0"/>
              </a:spcAft>
              <a:buClr>
                <a:schemeClr val="dk1"/>
              </a:buClr>
              <a:buSzPts val="1600"/>
              <a:buFont typeface="Calibri"/>
              <a:buNone/>
            </a:pPr>
            <a:r>
              <a:t/>
            </a:r>
            <a:endParaRPr sz="1600">
              <a:solidFill>
                <a:schemeClr val="lt1"/>
              </a:solidFill>
              <a:latin typeface="Work Sans Medium"/>
              <a:ea typeface="Work Sans Medium"/>
              <a:cs typeface="Work Sans Medium"/>
              <a:sym typeface="Work Sans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descr="Imagen que contiene Interfaz de usuario gráfica&#10;&#10;Descripción generada automáticamente" id="224" name="Google Shape;224;p19"/>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Times New Roman"/>
              <a:buNone/>
            </a:pPr>
            <a:r>
              <a:rPr b="1" lang="es-CO" sz="4800">
                <a:latin typeface="Times New Roman"/>
                <a:ea typeface="Times New Roman"/>
                <a:cs typeface="Times New Roman"/>
                <a:sym typeface="Times New Roman"/>
              </a:rPr>
              <a:t>Objetivo general</a:t>
            </a:r>
            <a:endParaRPr/>
          </a:p>
        </p:txBody>
      </p:sp>
      <p:sp>
        <p:nvSpPr>
          <p:cNvPr id="106" name="Google Shape;106;p2"/>
          <p:cNvSpPr txBox="1"/>
          <p:nvPr>
            <p:ph idx="4294967295" type="body"/>
          </p:nvPr>
        </p:nvSpPr>
        <p:spPr>
          <a:xfrm>
            <a:off x="2001175" y="2441359"/>
            <a:ext cx="7853038" cy="2512381"/>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0"/>
              </a:spcBef>
              <a:spcAft>
                <a:spcPts val="0"/>
              </a:spcAft>
              <a:buClr>
                <a:schemeClr val="dk1"/>
              </a:buClr>
              <a:buSzPts val="2800"/>
              <a:buNone/>
            </a:pPr>
            <a:r>
              <a:rPr i="0" lang="es-CO">
                <a:latin typeface="Times New Roman"/>
                <a:ea typeface="Times New Roman"/>
                <a:cs typeface="Times New Roman"/>
                <a:sym typeface="Times New Roman"/>
              </a:rPr>
              <a:t>Desarrollar e implementar un Aplicativo web que mejore la comercialización de productos agrícolas, para mejorar la competitividad en el mercado, de los pequeños y medianos productores o (Campesinos) de Colombia, y asegurando precios justos para los clientes.</a:t>
            </a:r>
            <a:endParaRPr i="0" sz="40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Objetivos específicos</a:t>
            </a:r>
            <a:endParaRPr/>
          </a:p>
        </p:txBody>
      </p:sp>
      <p:sp>
        <p:nvSpPr>
          <p:cNvPr id="112" name="Google Shape;112;p3"/>
          <p:cNvSpPr txBox="1"/>
          <p:nvPr>
            <p:ph idx="4294967295" type="body"/>
          </p:nvPr>
        </p:nvSpPr>
        <p:spPr>
          <a:xfrm>
            <a:off x="367683" y="1690688"/>
            <a:ext cx="6769963" cy="4486275"/>
          </a:xfrm>
          <a:prstGeom prst="rect">
            <a:avLst/>
          </a:prstGeom>
          <a:noFill/>
          <a:ln>
            <a:noFill/>
          </a:ln>
        </p:spPr>
        <p:txBody>
          <a:bodyPr anchorCtr="0" anchor="t" bIns="45700" lIns="91425" spcFirstLastPara="1" rIns="91425" wrap="square" tIns="45700">
            <a:normAutofit fontScale="92500"/>
          </a:bodyPr>
          <a:lstStyle/>
          <a:p>
            <a:pPr indent="-228600" lvl="0" marL="228600" rtl="0" algn="just">
              <a:lnSpc>
                <a:spcPct val="107000"/>
              </a:lnSpc>
              <a:spcBef>
                <a:spcPts val="0"/>
              </a:spcBef>
              <a:spcAft>
                <a:spcPts val="0"/>
              </a:spcAft>
              <a:buClr>
                <a:schemeClr val="dk1"/>
              </a:buClr>
              <a:buSzPct val="100000"/>
              <a:buChar char="•"/>
            </a:pPr>
            <a:r>
              <a:rPr lang="es-CO" sz="1600">
                <a:latin typeface="Times New Roman"/>
                <a:ea typeface="Times New Roman"/>
                <a:cs typeface="Times New Roman"/>
                <a:sym typeface="Times New Roman"/>
              </a:rPr>
              <a:t>Crear un módulo de gestión de usuarios con funcionalidades que permitan a los productores y clientes registrarse, crear, gestionar sus perfiles, incluyendo información relevante como ubicación, productos ofrecidos, y preferencias de compra.</a:t>
            </a:r>
            <a:endParaRPr/>
          </a:p>
          <a:p>
            <a:pPr indent="-228600" lvl="0" marL="228600" rtl="0" algn="just">
              <a:lnSpc>
                <a:spcPct val="107000"/>
              </a:lnSpc>
              <a:spcBef>
                <a:spcPts val="1800"/>
              </a:spcBef>
              <a:spcAft>
                <a:spcPts val="0"/>
              </a:spcAft>
              <a:buClr>
                <a:schemeClr val="dk1"/>
              </a:buClr>
              <a:buSzPct val="100000"/>
              <a:buChar char="•"/>
            </a:pPr>
            <a:r>
              <a:rPr lang="es-CO" sz="1600">
                <a:latin typeface="Times New Roman"/>
                <a:ea typeface="Times New Roman"/>
                <a:cs typeface="Times New Roman"/>
                <a:sym typeface="Times New Roman"/>
              </a:rPr>
              <a:t>Implementar un mercado en línea que permita a los pequeños y medianos productores(Campesinos) registrar sus productos y a los clientes buscar y comprar productos agrícolas de manera fácil y eficiente.</a:t>
            </a:r>
            <a:endParaRPr/>
          </a:p>
          <a:p>
            <a:pPr indent="-228600" lvl="0" marL="228600" rtl="0" algn="just">
              <a:lnSpc>
                <a:spcPct val="107000"/>
              </a:lnSpc>
              <a:spcBef>
                <a:spcPts val="1800"/>
              </a:spcBef>
              <a:spcAft>
                <a:spcPts val="0"/>
              </a:spcAft>
              <a:buClr>
                <a:schemeClr val="dk1"/>
              </a:buClr>
              <a:buSzPct val="100000"/>
              <a:buChar char="•"/>
            </a:pPr>
            <a:r>
              <a:rPr lang="es-CO" sz="1600">
                <a:latin typeface="Times New Roman"/>
                <a:ea typeface="Times New Roman"/>
                <a:cs typeface="Times New Roman"/>
                <a:sym typeface="Times New Roman"/>
              </a:rPr>
              <a:t>Implementar links de pago para que los clientes puedan realizar las transacciones.</a:t>
            </a:r>
            <a:endParaRPr/>
          </a:p>
          <a:p>
            <a:pPr indent="-228600" lvl="0" marL="228600" rtl="0" algn="just">
              <a:lnSpc>
                <a:spcPct val="107000"/>
              </a:lnSpc>
              <a:spcBef>
                <a:spcPts val="1800"/>
              </a:spcBef>
              <a:spcAft>
                <a:spcPts val="0"/>
              </a:spcAft>
              <a:buClr>
                <a:schemeClr val="dk1"/>
              </a:buClr>
              <a:buSzPct val="100000"/>
              <a:buChar char="•"/>
            </a:pPr>
            <a:r>
              <a:rPr lang="es-CO" sz="1600">
                <a:latin typeface="Times New Roman"/>
                <a:ea typeface="Times New Roman"/>
                <a:cs typeface="Times New Roman"/>
                <a:sym typeface="Times New Roman"/>
              </a:rPr>
              <a:t>Mejorar la comunicación entre clientes y administradores implementando sistemas de PQRS además de comentarios y reseñas que los usuarios pueden hacer dentro de la plataforma para permitir una mejor retroalimentación.</a:t>
            </a:r>
            <a:endParaRPr/>
          </a:p>
          <a:p>
            <a:pPr indent="-228600" lvl="0" marL="228600" rtl="0" algn="just">
              <a:lnSpc>
                <a:spcPct val="107000"/>
              </a:lnSpc>
              <a:spcBef>
                <a:spcPts val="1800"/>
              </a:spcBef>
              <a:spcAft>
                <a:spcPts val="0"/>
              </a:spcAft>
              <a:buClr>
                <a:schemeClr val="dk1"/>
              </a:buClr>
              <a:buSzPct val="100000"/>
              <a:buChar char="•"/>
            </a:pPr>
            <a:r>
              <a:rPr lang="es-CO" sz="1600">
                <a:latin typeface="Times New Roman"/>
                <a:ea typeface="Times New Roman"/>
                <a:cs typeface="Times New Roman"/>
                <a:sym typeface="Times New Roman"/>
              </a:rPr>
              <a:t>Gestionar el inventario, mejorando la precisión de las existencias disponibles y garantizar una gestión eficiente de los productos a lo largo del ciclo de vida del inventario.</a:t>
            </a:r>
            <a:endParaRPr/>
          </a:p>
        </p:txBody>
      </p:sp>
      <p:pic>
        <p:nvPicPr>
          <p:cNvPr descr="Campesinos en Colombia, desafíos y condiciones de vida en el campo" id="113" name="Google Shape;113;p3"/>
          <p:cNvPicPr preferRelativeResize="0"/>
          <p:nvPr/>
        </p:nvPicPr>
        <p:blipFill rotWithShape="1">
          <a:blip r:embed="rId3">
            <a:alphaModFix/>
          </a:blip>
          <a:srcRect b="-482" l="34987" r="18264" t="9208"/>
          <a:stretch/>
        </p:blipFill>
        <p:spPr>
          <a:xfrm>
            <a:off x="7689668" y="1409764"/>
            <a:ext cx="3112110" cy="508311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Planteamiento del problema</a:t>
            </a:r>
            <a:endParaRPr/>
          </a:p>
        </p:txBody>
      </p:sp>
      <p:sp>
        <p:nvSpPr>
          <p:cNvPr id="119" name="Google Shape;119;p4"/>
          <p:cNvSpPr txBox="1"/>
          <p:nvPr/>
        </p:nvSpPr>
        <p:spPr>
          <a:xfrm>
            <a:off x="4348015" y="1562448"/>
            <a:ext cx="7586100" cy="4688400"/>
          </a:xfrm>
          <a:prstGeom prst="rect">
            <a:avLst/>
          </a:prstGeom>
          <a:noFill/>
          <a:ln>
            <a:noFill/>
          </a:ln>
        </p:spPr>
        <p:txBody>
          <a:bodyPr anchorCtr="0" anchor="t" bIns="45700" lIns="91425" spcFirstLastPara="1" rIns="91425" wrap="square" tIns="45700">
            <a:spAutoFit/>
          </a:bodyPr>
          <a:lstStyle/>
          <a:p>
            <a:pPr indent="-228600" lvl="0" marL="228600" marR="0" rtl="0" algn="just">
              <a:lnSpc>
                <a:spcPct val="90000"/>
              </a:lnSpc>
              <a:spcBef>
                <a:spcPts val="0"/>
              </a:spcBef>
              <a:spcAft>
                <a:spcPts val="0"/>
              </a:spcAft>
              <a:buClr>
                <a:schemeClr val="dk1"/>
              </a:buClr>
              <a:buSzPts val="1400"/>
              <a:buFont typeface="Arial"/>
              <a:buChar char="•"/>
            </a:pPr>
            <a:r>
              <a:rPr lang="es-CO" sz="1400">
                <a:solidFill>
                  <a:schemeClr val="dk1"/>
                </a:solidFill>
                <a:latin typeface="Times New Roman"/>
                <a:ea typeface="Times New Roman"/>
                <a:cs typeface="Times New Roman"/>
                <a:sym typeface="Times New Roman"/>
              </a:rPr>
              <a:t>Según el artículo “Intermediarios y volatilidad de precios, problemas de nunca acabar del agro colombiano” publicado en la página oficial de la universidad de Antioquia por Lourdes Cruz Cárdenas - Comunicaciones Facultad En el sector agropecuario colombiano, los pequeños y medianos productores enfrentan grandes desafíos para comercializar sus productos de manera eficiente y rentable. La existencia de numerosos intermediarios en la cadena de suministro aumenta los costos y reduce las ganancias de los agricultores, mientras que los consumidores finales terminan pagando precios más elevados. (</a:t>
            </a:r>
            <a:r>
              <a:rPr lang="es-CO" sz="1200" u="sng">
                <a:solidFill>
                  <a:srgbClr val="0563C1"/>
                </a:solidFill>
                <a:latin typeface="Calibri"/>
                <a:ea typeface="Calibri"/>
                <a:cs typeface="Calibri"/>
                <a:sym typeface="Calibri"/>
                <a:hlinkClick r:id="rId3">
                  <a:extLst>
                    <a:ext uri="{A12FA001-AC4F-418D-AE19-62706E023703}">
                      <ahyp:hlinkClr val="tx"/>
                    </a:ext>
                  </a:extLst>
                </a:hlinkClick>
              </a:rPr>
              <a:t>Intermediarios y volatilidad de precios, problemas de nunca acabar del agro colombiano</a:t>
            </a:r>
            <a:r>
              <a:rPr lang="es-CO" sz="1200" u="sng">
                <a:solidFill>
                  <a:srgbClr val="0563C1"/>
                </a:solidFill>
                <a:latin typeface="Calibri"/>
                <a:ea typeface="Calibri"/>
                <a:cs typeface="Calibri"/>
                <a:sym typeface="Calibri"/>
              </a:rPr>
              <a:t>)</a:t>
            </a:r>
            <a:endParaRPr sz="1050">
              <a:solidFill>
                <a:schemeClr val="dk1"/>
              </a:solidFill>
              <a:latin typeface="Times New Roman"/>
              <a:ea typeface="Times New Roman"/>
              <a:cs typeface="Times New Roman"/>
              <a:sym typeface="Times New Roman"/>
            </a:endParaRPr>
          </a:p>
          <a:p>
            <a:pPr indent="-228600" lvl="0" marL="228600" marR="0" rtl="0" algn="just">
              <a:lnSpc>
                <a:spcPct val="90000"/>
              </a:lnSpc>
              <a:spcBef>
                <a:spcPts val="1000"/>
              </a:spcBef>
              <a:spcAft>
                <a:spcPts val="0"/>
              </a:spcAft>
              <a:buClr>
                <a:schemeClr val="dk1"/>
              </a:buClr>
              <a:buSzPts val="1400"/>
              <a:buChar char="•"/>
            </a:pPr>
            <a:r>
              <a:rPr lang="es-CO" sz="1400">
                <a:solidFill>
                  <a:schemeClr val="dk1"/>
                </a:solidFill>
                <a:latin typeface="Times New Roman"/>
                <a:ea typeface="Times New Roman"/>
                <a:cs typeface="Times New Roman"/>
                <a:sym typeface="Times New Roman"/>
              </a:rPr>
              <a:t>Además en el artículo “transformar la alimentación y la agricultura para alcanzar los objetivos de desarrollo sostenible.. página 18” publicado en la página oficial de la FAO (Organización de las naciones unidas para la alimentación y la agricultura) la falta de transparencia en el proceso de comercialización dificulta la posibilidad a los campesinos de ser más competitivos en el mercado. Estos problemas no solo afectan la sostenibilidad económica de los productores, sino que también limitan su capacidad para invertir en mejoras productivas y tecnológicas. (</a:t>
            </a:r>
            <a:r>
              <a:rPr lang="es-CO" sz="1400" u="sng">
                <a:solidFill>
                  <a:schemeClr val="dk1"/>
                </a:solidFill>
                <a:latin typeface="Times New Roman"/>
                <a:ea typeface="Times New Roman"/>
                <a:cs typeface="Times New Roman"/>
                <a:sym typeface="Times New Roman"/>
                <a:hlinkClick r:id="rId4">
                  <a:extLst>
                    <a:ext uri="{A12FA001-AC4F-418D-AE19-62706E023703}">
                      <ahyp:hlinkClr val="tx"/>
                    </a:ext>
                  </a:extLst>
                </a:hlinkClick>
              </a:rPr>
              <a:t>h</a:t>
            </a:r>
            <a:r>
              <a:rPr lang="es-CO" u="sng">
                <a:solidFill>
                  <a:schemeClr val="dk1"/>
                </a:solidFill>
                <a:latin typeface="Times New Roman"/>
                <a:ea typeface="Times New Roman"/>
                <a:cs typeface="Times New Roman"/>
                <a:sym typeface="Times New Roman"/>
                <a:hlinkClick r:id="rId5">
                  <a:extLst>
                    <a:ext uri="{A12FA001-AC4F-418D-AE19-62706E023703}">
                      <ahyp:hlinkClr val="tx"/>
                    </a:ext>
                  </a:extLst>
                </a:hlinkClick>
              </a:rPr>
              <a:t>ttps://</a:t>
            </a:r>
            <a:r>
              <a:rPr lang="es-CO">
                <a:solidFill>
                  <a:schemeClr val="dk1"/>
                </a:solidFill>
                <a:uFill>
                  <a:noFill/>
                </a:uFill>
                <a:latin typeface="Times New Roman"/>
                <a:ea typeface="Times New Roman"/>
                <a:cs typeface="Times New Roman"/>
                <a:sym typeface="Times New Roman"/>
                <a:hlinkClick r:id="rId6">
                  <a:extLst>
                    <a:ext uri="{A12FA001-AC4F-418D-AE19-62706E023703}">
                      <ahyp:hlinkClr val="tx"/>
                    </a:ext>
                  </a:extLst>
                </a:hlinkClick>
              </a:rPr>
              <a:t>openknowledge</a:t>
            </a:r>
            <a:r>
              <a:rPr lang="es-CO" u="sng">
                <a:solidFill>
                  <a:schemeClr val="dk1"/>
                </a:solidFill>
                <a:latin typeface="Times New Roman"/>
                <a:ea typeface="Times New Roman"/>
                <a:cs typeface="Times New Roman"/>
                <a:sym typeface="Times New Roman"/>
                <a:hlinkClick r:id="rId7">
                  <a:extLst>
                    <a:ext uri="{A12FA001-AC4F-418D-AE19-62706E023703}">
                      <ahyp:hlinkClr val="tx"/>
                    </a:ext>
                  </a:extLst>
                </a:hlinkClick>
              </a:rPr>
              <a:t>.fao.org/server/api/core/bitstreams/65e7524f-9f38-4e3c-b98c-e25a45737800/content</a:t>
            </a:r>
            <a:r>
              <a:rPr lang="es-CO" sz="1400">
                <a:solidFill>
                  <a:schemeClr val="dk1"/>
                </a:solidFill>
                <a:latin typeface="Times New Roman"/>
                <a:ea typeface="Times New Roman"/>
                <a:cs typeface="Times New Roman"/>
                <a:sym typeface="Times New Roman"/>
              </a:rPr>
              <a:t>) </a:t>
            </a:r>
            <a:endParaRPr/>
          </a:p>
          <a:p>
            <a:pPr indent="-139700" lvl="0" marL="228600" marR="0" rtl="0" algn="just">
              <a:lnSpc>
                <a:spcPct val="90000"/>
              </a:lnSpc>
              <a:spcBef>
                <a:spcPts val="1000"/>
              </a:spcBef>
              <a:spcAft>
                <a:spcPts val="0"/>
              </a:spcAft>
              <a:buClr>
                <a:schemeClr val="dk1"/>
              </a:buClr>
              <a:buSzPts val="1400"/>
              <a:buFont typeface="Arial"/>
              <a:buNone/>
            </a:pPr>
            <a:r>
              <a:t/>
            </a:r>
            <a:endParaRPr sz="1400">
              <a:solidFill>
                <a:schemeClr val="dk1"/>
              </a:solidFill>
              <a:latin typeface="Times New Roman"/>
              <a:ea typeface="Times New Roman"/>
              <a:cs typeface="Times New Roman"/>
              <a:sym typeface="Times New Roman"/>
            </a:endParaRPr>
          </a:p>
          <a:p>
            <a:pPr indent="-228600" lvl="0" marL="228600" marR="0" rtl="0" algn="just">
              <a:lnSpc>
                <a:spcPct val="90000"/>
              </a:lnSpc>
              <a:spcBef>
                <a:spcPts val="1000"/>
              </a:spcBef>
              <a:spcAft>
                <a:spcPts val="0"/>
              </a:spcAft>
              <a:buClr>
                <a:schemeClr val="dk1"/>
              </a:buClr>
              <a:buSzPts val="1400"/>
              <a:buFont typeface="Arial"/>
              <a:buChar char="•"/>
            </a:pPr>
            <a:r>
              <a:rPr lang="es-CO" sz="1400">
                <a:solidFill>
                  <a:schemeClr val="dk1"/>
                </a:solidFill>
                <a:latin typeface="Times New Roman"/>
                <a:ea typeface="Times New Roman"/>
                <a:cs typeface="Times New Roman"/>
                <a:sym typeface="Times New Roman"/>
              </a:rPr>
              <a:t>En la Revista Nacional de Agricultura Edición 1034 – Marzo 2023, en la sección de Plan Nacional de Desarrollo 2022-2026: El menú para los sectores agropecuario y rural, dice que “Colombia debe producir más alimentos de manera eficiente e incluyente con los pequeños productores y utilizando ciencia, tecnología e innovación”  </a:t>
            </a:r>
            <a:r>
              <a:rPr lang="es-CO" sz="1200">
                <a:solidFill>
                  <a:schemeClr val="dk1"/>
                </a:solidFill>
                <a:latin typeface="Times New Roman"/>
                <a:ea typeface="Times New Roman"/>
                <a:cs typeface="Times New Roman"/>
                <a:sym typeface="Times New Roman"/>
              </a:rPr>
              <a:t>(</a:t>
            </a:r>
            <a:r>
              <a:rPr lang="es-CO" sz="1200" u="sng">
                <a:solidFill>
                  <a:schemeClr val="dk1"/>
                </a:solidFill>
                <a:latin typeface="Times New Roman"/>
                <a:ea typeface="Times New Roman"/>
                <a:cs typeface="Times New Roman"/>
                <a:sym typeface="Times New Roman"/>
                <a:hlinkClick r:id="rId8">
                  <a:extLst>
                    <a:ext uri="{A12FA001-AC4F-418D-AE19-62706E023703}">
                      <ahyp:hlinkClr val="tx"/>
                    </a:ext>
                  </a:extLst>
                </a:hlinkClick>
              </a:rPr>
              <a:t>Plan Nacional de Desarrollo 2022-2026: El menú para los sectores agropecuario y rural - SAC - Sociedad de Agricultores de Colombia</a:t>
            </a:r>
            <a:r>
              <a:rPr lang="es-CO" sz="12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p:txBody>
      </p:sp>
      <p:pic>
        <p:nvPicPr>
          <p:cNvPr descr="7 desafíos del campo colombiano | Más Colombia" id="120" name="Google Shape;120;p4"/>
          <p:cNvPicPr preferRelativeResize="0"/>
          <p:nvPr/>
        </p:nvPicPr>
        <p:blipFill rotWithShape="1">
          <a:blip r:embed="rId9">
            <a:alphaModFix/>
          </a:blip>
          <a:srcRect b="5323" l="19561" r="26791" t="5324"/>
          <a:stretch/>
        </p:blipFill>
        <p:spPr>
          <a:xfrm>
            <a:off x="939618" y="1422240"/>
            <a:ext cx="3306979" cy="49456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Pregunta problema</a:t>
            </a:r>
            <a:endParaRPr/>
          </a:p>
        </p:txBody>
      </p:sp>
      <p:sp>
        <p:nvSpPr>
          <p:cNvPr id="126" name="Google Shape;126;p5"/>
          <p:cNvSpPr txBox="1"/>
          <p:nvPr>
            <p:ph idx="4294967295" type="body"/>
          </p:nvPr>
        </p:nvSpPr>
        <p:spPr>
          <a:xfrm>
            <a:off x="918099" y="2503503"/>
            <a:ext cx="9495408" cy="2086252"/>
          </a:xfrm>
          <a:prstGeom prst="rect">
            <a:avLst/>
          </a:prstGeom>
          <a:noFill/>
          <a:ln>
            <a:noFill/>
          </a:ln>
        </p:spPr>
        <p:txBody>
          <a:bodyPr anchorCtr="0" anchor="t" bIns="45700" lIns="91425" spcFirstLastPara="1" rIns="91425" wrap="square" tIns="45700">
            <a:normAutofit/>
          </a:bodyPr>
          <a:lstStyle/>
          <a:p>
            <a:pPr indent="0" lvl="0" marL="0" rtl="0" algn="just">
              <a:lnSpc>
                <a:spcPct val="157550"/>
              </a:lnSpc>
              <a:spcBef>
                <a:spcPts val="0"/>
              </a:spcBef>
              <a:spcAft>
                <a:spcPts val="0"/>
              </a:spcAft>
              <a:buClr>
                <a:schemeClr val="dk1"/>
              </a:buClr>
              <a:buSzPts val="2000"/>
              <a:buNone/>
            </a:pPr>
            <a:r>
              <a:rPr lang="es-CO" sz="2000">
                <a:latin typeface="Times New Roman"/>
                <a:ea typeface="Times New Roman"/>
                <a:cs typeface="Times New Roman"/>
                <a:sym typeface="Times New Roman"/>
              </a:rPr>
              <a:t>¿Cómo se puede conectar directamente a los pequeños y medianos productores (Campesinos) con los clientes finales, para suprimir las ineficiencias y desigualdades en el mercado agropecuario de Colombia?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Justificación</a:t>
            </a:r>
            <a:endParaRPr/>
          </a:p>
        </p:txBody>
      </p:sp>
      <p:sp>
        <p:nvSpPr>
          <p:cNvPr id="132" name="Google Shape;132;p6"/>
          <p:cNvSpPr txBox="1"/>
          <p:nvPr>
            <p:ph idx="4294967295" type="body"/>
          </p:nvPr>
        </p:nvSpPr>
        <p:spPr>
          <a:xfrm>
            <a:off x="95250" y="1825625"/>
            <a:ext cx="5915025" cy="4351338"/>
          </a:xfrm>
          <a:prstGeom prst="rect">
            <a:avLst/>
          </a:prstGeom>
          <a:noFill/>
          <a:ln>
            <a:noFill/>
          </a:ln>
        </p:spPr>
        <p:txBody>
          <a:bodyPr anchorCtr="0" anchor="t" bIns="45700" lIns="91425" spcFirstLastPara="1" rIns="91425" wrap="square" tIns="45700">
            <a:noAutofit/>
          </a:bodyPr>
          <a:lstStyle/>
          <a:p>
            <a:pPr indent="-228600" lvl="0" marL="228600" rtl="0" algn="just">
              <a:lnSpc>
                <a:spcPct val="90000"/>
              </a:lnSpc>
              <a:spcBef>
                <a:spcPts val="0"/>
              </a:spcBef>
              <a:spcAft>
                <a:spcPts val="0"/>
              </a:spcAft>
              <a:buClr>
                <a:schemeClr val="dk1"/>
              </a:buClr>
              <a:buSzPts val="1600"/>
              <a:buChar char="•"/>
            </a:pPr>
            <a:r>
              <a:rPr b="0" i="0" lang="es-CO" sz="1600">
                <a:solidFill>
                  <a:schemeClr val="dk1"/>
                </a:solidFill>
                <a:latin typeface="Times New Roman"/>
                <a:ea typeface="Times New Roman"/>
                <a:cs typeface="Times New Roman"/>
                <a:sym typeface="Times New Roman"/>
              </a:rPr>
              <a:t>La creación de un aplicativo web de comercio directo para el sector agropecuario en Colombia es esencial para resolver las ineficiencias y desigualdades actuales. Al suprimir los intermediarios, se disminuyen los costos y se incrementan las ganancias de los productores (Campesinos), permitiendo a los consumidores adquirir productos a precios más equitativos.</a:t>
            </a:r>
            <a:endParaRPr/>
          </a:p>
          <a:p>
            <a:pPr indent="-127000" lvl="0" marL="228600" rtl="0" algn="just">
              <a:lnSpc>
                <a:spcPct val="90000"/>
              </a:lnSpc>
              <a:spcBef>
                <a:spcPts val="1000"/>
              </a:spcBef>
              <a:spcAft>
                <a:spcPts val="0"/>
              </a:spcAft>
              <a:buClr>
                <a:schemeClr val="dk1"/>
              </a:buClr>
              <a:buSzPts val="1600"/>
              <a:buNone/>
            </a:pPr>
            <a:r>
              <a:t/>
            </a:r>
            <a:endParaRPr b="0" i="0" sz="1600">
              <a:solidFill>
                <a:schemeClr val="dk1"/>
              </a:solidFill>
              <a:latin typeface="Times New Roman"/>
              <a:ea typeface="Times New Roman"/>
              <a:cs typeface="Times New Roman"/>
              <a:sym typeface="Times New Roman"/>
            </a:endParaRPr>
          </a:p>
          <a:p>
            <a:pPr indent="-228600" lvl="0" marL="228600" rtl="0" algn="just">
              <a:lnSpc>
                <a:spcPct val="90000"/>
              </a:lnSpc>
              <a:spcBef>
                <a:spcPts val="1000"/>
              </a:spcBef>
              <a:spcAft>
                <a:spcPts val="0"/>
              </a:spcAft>
              <a:buClr>
                <a:schemeClr val="dk1"/>
              </a:buClr>
              <a:buSzPts val="1600"/>
              <a:buChar char="•"/>
            </a:pPr>
            <a:r>
              <a:rPr b="0" i="0" lang="es-CO" sz="1600">
                <a:solidFill>
                  <a:schemeClr val="dk1"/>
                </a:solidFill>
                <a:latin typeface="Times New Roman"/>
                <a:ea typeface="Times New Roman"/>
                <a:cs typeface="Times New Roman"/>
                <a:sym typeface="Times New Roman"/>
              </a:rPr>
              <a:t>La transparencia en la cadena de suministro fortalece la confianza y facilita decisiones informadas. Además, el aplicativo web expande el acceso a mercados y fortalece a los productores mediante retroalimentación directa. </a:t>
            </a:r>
            <a:endParaRPr/>
          </a:p>
          <a:p>
            <a:pPr indent="-127000" lvl="0" marL="228600" rtl="0" algn="just">
              <a:lnSpc>
                <a:spcPct val="90000"/>
              </a:lnSpc>
              <a:spcBef>
                <a:spcPts val="1000"/>
              </a:spcBef>
              <a:spcAft>
                <a:spcPts val="0"/>
              </a:spcAft>
              <a:buClr>
                <a:schemeClr val="dk1"/>
              </a:buClr>
              <a:buSzPts val="1600"/>
              <a:buNone/>
            </a:pPr>
            <a:r>
              <a:t/>
            </a:r>
            <a:endParaRPr b="0" i="0" sz="1600">
              <a:solidFill>
                <a:schemeClr val="dk1"/>
              </a:solidFill>
              <a:latin typeface="Times New Roman"/>
              <a:ea typeface="Times New Roman"/>
              <a:cs typeface="Times New Roman"/>
              <a:sym typeface="Times New Roman"/>
            </a:endParaRPr>
          </a:p>
          <a:p>
            <a:pPr indent="-228600" lvl="0" marL="228600" rtl="0" algn="just">
              <a:lnSpc>
                <a:spcPct val="90000"/>
              </a:lnSpc>
              <a:spcBef>
                <a:spcPts val="1000"/>
              </a:spcBef>
              <a:spcAft>
                <a:spcPts val="0"/>
              </a:spcAft>
              <a:buClr>
                <a:schemeClr val="dk1"/>
              </a:buClr>
              <a:buSzPts val="1600"/>
              <a:buChar char="•"/>
            </a:pPr>
            <a:r>
              <a:rPr b="0" i="0" lang="es-CO" sz="1600">
                <a:solidFill>
                  <a:schemeClr val="dk1"/>
                </a:solidFill>
                <a:latin typeface="Times New Roman"/>
                <a:ea typeface="Times New Roman"/>
                <a:cs typeface="Times New Roman"/>
                <a:sym typeface="Times New Roman"/>
              </a:rPr>
              <a:t>Fomentará la sostenibilidad económica y la equidad en el mercado garantiza que todos los productores (Campesinos), sin importar su tamaño o ubicación, tengan oportunidades justas, mejorando así la competitividad y resiliencia del sector agropecuario.</a:t>
            </a:r>
            <a:endParaRPr/>
          </a:p>
        </p:txBody>
      </p:sp>
      <p:pic>
        <p:nvPicPr>
          <p:cNvPr descr="Los campesinos serán sujetos de derechos en Colombia | Reacción Revista  Digital" id="133" name="Google Shape;133;p6"/>
          <p:cNvPicPr preferRelativeResize="0"/>
          <p:nvPr/>
        </p:nvPicPr>
        <p:blipFill rotWithShape="1">
          <a:blip r:embed="rId3">
            <a:alphaModFix/>
          </a:blip>
          <a:srcRect b="0" l="0" r="0" t="0"/>
          <a:stretch/>
        </p:blipFill>
        <p:spPr>
          <a:xfrm>
            <a:off x="6096000" y="1825625"/>
            <a:ext cx="5840360" cy="435133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Alcance</a:t>
            </a:r>
            <a:endParaRPr/>
          </a:p>
        </p:txBody>
      </p:sp>
      <p:sp>
        <p:nvSpPr>
          <p:cNvPr id="139" name="Google Shape;139;p7"/>
          <p:cNvSpPr txBox="1"/>
          <p:nvPr>
            <p:ph idx="4294967295" type="body"/>
          </p:nvPr>
        </p:nvSpPr>
        <p:spPr>
          <a:xfrm>
            <a:off x="5865779" y="1560901"/>
            <a:ext cx="6050615" cy="4495328"/>
          </a:xfrm>
          <a:prstGeom prst="rect">
            <a:avLst/>
          </a:prstGeom>
          <a:noFill/>
          <a:ln>
            <a:noFill/>
          </a:ln>
        </p:spPr>
        <p:txBody>
          <a:bodyPr anchorCtr="0" anchor="t" bIns="45700" lIns="91425" spcFirstLastPara="1" rIns="91425" wrap="square" tIns="45700">
            <a:noAutofit/>
          </a:bodyPr>
          <a:lstStyle/>
          <a:p>
            <a:pPr indent="-228600" lvl="0" marL="228600" rtl="0" algn="l">
              <a:lnSpc>
                <a:spcPct val="181062"/>
              </a:lnSpc>
              <a:spcBef>
                <a:spcPts val="0"/>
              </a:spcBef>
              <a:spcAft>
                <a:spcPts val="0"/>
              </a:spcAft>
              <a:buClr>
                <a:schemeClr val="dk1"/>
              </a:buClr>
              <a:buSzPts val="1600"/>
              <a:buChar char="•"/>
            </a:pPr>
            <a:r>
              <a:rPr lang="es-CO" sz="1600">
                <a:latin typeface="Times New Roman"/>
                <a:ea typeface="Times New Roman"/>
                <a:cs typeface="Times New Roman"/>
                <a:sym typeface="Times New Roman"/>
              </a:rPr>
              <a:t>Será un aplicativo en donde se implementará un sistema de registro y de perfil para productores y clientes, permitiendo la gestión de inventario de los productos ofrecidos. Se llevará a cabo un mercado en línea que permite buscar y comprar productos agrícolas de manera eficiente. Además, se implementarán links de pago seguro que garantice la protección de los datos financieros. </a:t>
            </a:r>
            <a:endParaRPr/>
          </a:p>
          <a:p>
            <a:pPr indent="-127000" lvl="0" marL="228600" rtl="0" algn="l">
              <a:lnSpc>
                <a:spcPct val="181062"/>
              </a:lnSpc>
              <a:spcBef>
                <a:spcPts val="1000"/>
              </a:spcBef>
              <a:spcAft>
                <a:spcPts val="0"/>
              </a:spcAft>
              <a:buClr>
                <a:schemeClr val="dk1"/>
              </a:buClr>
              <a:buSzPts val="1600"/>
              <a:buNone/>
            </a:pPr>
            <a:r>
              <a:t/>
            </a:r>
            <a:endParaRPr sz="1600">
              <a:latin typeface="Times New Roman"/>
              <a:ea typeface="Times New Roman"/>
              <a:cs typeface="Times New Roman"/>
              <a:sym typeface="Times New Roman"/>
            </a:endParaRPr>
          </a:p>
          <a:p>
            <a:pPr indent="-228600" lvl="0" marL="228600" rtl="0" algn="l">
              <a:lnSpc>
                <a:spcPct val="181062"/>
              </a:lnSpc>
              <a:spcBef>
                <a:spcPts val="0"/>
              </a:spcBef>
              <a:spcAft>
                <a:spcPts val="0"/>
              </a:spcAft>
              <a:buClr>
                <a:schemeClr val="dk1"/>
              </a:buClr>
              <a:buSzPts val="1600"/>
              <a:buChar char="•"/>
            </a:pPr>
            <a:r>
              <a:rPr lang="es-CO" sz="1600">
                <a:latin typeface="Times New Roman"/>
                <a:ea typeface="Times New Roman"/>
                <a:cs typeface="Times New Roman"/>
                <a:sym typeface="Times New Roman"/>
              </a:rPr>
              <a:t>Se fomentará la transparencia proporcionando información clara sobre precios y calidad de productos, se facilitará la comunicación directa entre productores y clientes.</a:t>
            </a:r>
            <a:endParaRPr/>
          </a:p>
        </p:txBody>
      </p:sp>
      <p:pic>
        <p:nvPicPr>
          <p:cNvPr id="140" name="Google Shape;140;p7"/>
          <p:cNvPicPr preferRelativeResize="0"/>
          <p:nvPr/>
        </p:nvPicPr>
        <p:blipFill rotWithShape="1">
          <a:blip r:embed="rId3">
            <a:alphaModFix/>
          </a:blip>
          <a:srcRect b="2911" l="13758" r="17909" t="-254"/>
          <a:stretch/>
        </p:blipFill>
        <p:spPr>
          <a:xfrm>
            <a:off x="838200" y="1439880"/>
            <a:ext cx="4867832" cy="473737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Diagrama BPMN</a:t>
            </a:r>
            <a:endParaRPr/>
          </a:p>
        </p:txBody>
      </p:sp>
      <p:sp>
        <p:nvSpPr>
          <p:cNvPr id="146" name="Google Shape;146;p8"/>
          <p:cNvSpPr txBox="1"/>
          <p:nvPr/>
        </p:nvSpPr>
        <p:spPr>
          <a:xfrm>
            <a:off x="8722802" y="1690688"/>
            <a:ext cx="3271500" cy="178560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000"/>
              <a:buFont typeface="Arial"/>
              <a:buChar char="•"/>
            </a:pPr>
            <a:r>
              <a:rPr b="1" i="0" lang="es-CO" sz="2000">
                <a:solidFill>
                  <a:schemeClr val="dk1"/>
                </a:solidFill>
                <a:latin typeface="Times New Roman"/>
                <a:ea typeface="Times New Roman"/>
                <a:cs typeface="Times New Roman"/>
                <a:sym typeface="Times New Roman"/>
              </a:rPr>
              <a:t>Enlace:</a:t>
            </a:r>
            <a:endParaRPr/>
          </a:p>
          <a:p>
            <a:pPr indent="0" lvl="0" marL="0" marR="0" rtl="0" algn="l">
              <a:spcBef>
                <a:spcPts val="0"/>
              </a:spcBef>
              <a:spcAft>
                <a:spcPts val="0"/>
              </a:spcAft>
              <a:buNone/>
            </a:pPr>
            <a:r>
              <a:rPr b="1" i="0" lang="es-CO" sz="1800">
                <a:solidFill>
                  <a:schemeClr val="dk1"/>
                </a:solidFill>
                <a:latin typeface="Calibri"/>
                <a:ea typeface="Calibri"/>
                <a:cs typeface="Calibri"/>
                <a:sym typeface="Calibri"/>
              </a:rPr>
              <a:t> </a:t>
            </a:r>
            <a:r>
              <a:rPr b="1" lang="es-CO" sz="1800" u="sng">
                <a:solidFill>
                  <a:schemeClr val="hlink"/>
                </a:solidFill>
                <a:latin typeface="Calibri"/>
                <a:ea typeface="Calibri"/>
                <a:cs typeface="Calibri"/>
                <a:sym typeface="Calibri"/>
                <a:hlinkClick r:id="rId3"/>
              </a:rPr>
              <a:t>https://drive.google.com/file/d/1nTHVubTvZcI4CPC9qbmeGmhg_u0YNHAM/view?usp=drive_link</a:t>
            </a:r>
            <a:r>
              <a:rPr b="1" lang="es-CO" sz="1800">
                <a:solidFill>
                  <a:schemeClr val="dk1"/>
                </a:solidFill>
                <a:latin typeface="Calibri"/>
                <a:ea typeface="Calibri"/>
                <a:cs typeface="Calibri"/>
                <a:sym typeface="Calibri"/>
              </a:rPr>
              <a:t> </a:t>
            </a:r>
            <a:endParaRPr b="1" i="0" sz="1800">
              <a:solidFill>
                <a:schemeClr val="dk1"/>
              </a:solidFill>
              <a:latin typeface="Calibri"/>
              <a:ea typeface="Calibri"/>
              <a:cs typeface="Calibri"/>
              <a:sym typeface="Calibri"/>
            </a:endParaRPr>
          </a:p>
        </p:txBody>
      </p:sp>
      <p:pic>
        <p:nvPicPr>
          <p:cNvPr id="147" name="Google Shape;147;p8"/>
          <p:cNvPicPr preferRelativeResize="0"/>
          <p:nvPr/>
        </p:nvPicPr>
        <p:blipFill>
          <a:blip r:embed="rId4">
            <a:alphaModFix/>
          </a:blip>
          <a:stretch>
            <a:fillRect/>
          </a:stretch>
        </p:blipFill>
        <p:spPr>
          <a:xfrm>
            <a:off x="2143806" y="1690703"/>
            <a:ext cx="3629874" cy="493624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s-CO">
                <a:latin typeface="Times New Roman"/>
                <a:ea typeface="Times New Roman"/>
                <a:cs typeface="Times New Roman"/>
                <a:sym typeface="Times New Roman"/>
              </a:rPr>
              <a:t>Recolección de información</a:t>
            </a:r>
            <a:endParaRPr/>
          </a:p>
        </p:txBody>
      </p:sp>
      <p:sp>
        <p:nvSpPr>
          <p:cNvPr id="153" name="Google Shape;153;p9"/>
          <p:cNvSpPr txBox="1"/>
          <p:nvPr>
            <p:ph idx="4294967295" type="body"/>
          </p:nvPr>
        </p:nvSpPr>
        <p:spPr>
          <a:xfrm>
            <a:off x="8686800" y="1690688"/>
            <a:ext cx="3433865" cy="994146"/>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dk1"/>
              </a:buClr>
              <a:buSzPts val="2000"/>
              <a:buChar char="•"/>
            </a:pPr>
            <a:r>
              <a:rPr b="1" i="0" lang="es-CO" sz="2000">
                <a:solidFill>
                  <a:schemeClr val="dk1"/>
                </a:solidFill>
                <a:latin typeface="Times New Roman"/>
                <a:ea typeface="Times New Roman"/>
                <a:cs typeface="Times New Roman"/>
                <a:sym typeface="Times New Roman"/>
              </a:rPr>
              <a:t>Enlace</a:t>
            </a:r>
            <a:r>
              <a:rPr b="1" i="0" lang="es-CO" sz="2400">
                <a:solidFill>
                  <a:schemeClr val="dk1"/>
                </a:solidFill>
                <a:latin typeface="Times New Roman"/>
                <a:ea typeface="Times New Roman"/>
                <a:cs typeface="Times New Roman"/>
                <a:sym typeface="Times New Roman"/>
              </a:rPr>
              <a:t>:</a:t>
            </a:r>
            <a:endParaRPr/>
          </a:p>
          <a:p>
            <a:pPr indent="0" lvl="0" marL="0" rtl="0" algn="l">
              <a:lnSpc>
                <a:spcPct val="90000"/>
              </a:lnSpc>
              <a:spcBef>
                <a:spcPts val="1000"/>
              </a:spcBef>
              <a:spcAft>
                <a:spcPts val="0"/>
              </a:spcAft>
              <a:buClr>
                <a:schemeClr val="dk1"/>
              </a:buClr>
              <a:buSzPts val="1800"/>
              <a:buNone/>
            </a:pPr>
            <a:r>
              <a:rPr b="1" i="0" lang="es-CO" sz="1800" u="sng">
                <a:solidFill>
                  <a:schemeClr val="dk1"/>
                </a:solidFill>
                <a:latin typeface="Calibri"/>
                <a:ea typeface="Calibri"/>
                <a:cs typeface="Calibri"/>
                <a:sym typeface="Calibri"/>
                <a:hlinkClick r:id="rId3">
                  <a:extLst>
                    <a:ext uri="{A12FA001-AC4F-418D-AE19-62706E023703}">
                      <ahyp:hlinkClr val="tx"/>
                    </a:ext>
                  </a:extLst>
                </a:hlinkClick>
              </a:rPr>
              <a:t>https://forms.gle/G943wx9jjg1aSx1v7</a:t>
            </a:r>
            <a:endParaRPr b="1" i="0" sz="1800">
              <a:solidFill>
                <a:schemeClr val="dk1"/>
              </a:solidFill>
              <a:latin typeface="Calibri"/>
              <a:ea typeface="Calibri"/>
              <a:cs typeface="Calibri"/>
              <a:sym typeface="Calibri"/>
            </a:endParaRPr>
          </a:p>
          <a:p>
            <a:pPr indent="-50800" lvl="0" marL="228600" rtl="0" algn="l">
              <a:lnSpc>
                <a:spcPct val="90000"/>
              </a:lnSpc>
              <a:spcBef>
                <a:spcPts val="1000"/>
              </a:spcBef>
              <a:spcAft>
                <a:spcPts val="0"/>
              </a:spcAft>
              <a:buClr>
                <a:schemeClr val="dk1"/>
              </a:buClr>
              <a:buSzPts val="2800"/>
              <a:buNone/>
            </a:pPr>
            <a:r>
              <a:t/>
            </a:r>
            <a:endParaRPr/>
          </a:p>
        </p:txBody>
      </p:sp>
      <p:pic>
        <p:nvPicPr>
          <p:cNvPr id="154" name="Google Shape;154;p9"/>
          <p:cNvPicPr preferRelativeResize="0"/>
          <p:nvPr/>
        </p:nvPicPr>
        <p:blipFill rotWithShape="1">
          <a:blip r:embed="rId4">
            <a:alphaModFix/>
          </a:blip>
          <a:srcRect b="0" l="0" r="0" t="0"/>
          <a:stretch/>
        </p:blipFill>
        <p:spPr>
          <a:xfrm>
            <a:off x="359924" y="1690688"/>
            <a:ext cx="8210144" cy="465174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2024-10-17T22:52:47Z</dcterms:created>
  <dc:creator>Yeison</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